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63" r:id="rId2"/>
    <p:sldId id="276" r:id="rId3"/>
    <p:sldId id="322" r:id="rId4"/>
    <p:sldId id="313" r:id="rId5"/>
    <p:sldId id="323" r:id="rId6"/>
    <p:sldId id="326" r:id="rId7"/>
    <p:sldId id="328" r:id="rId8"/>
    <p:sldId id="329" r:id="rId9"/>
    <p:sldId id="317" r:id="rId10"/>
    <p:sldId id="318" r:id="rId11"/>
    <p:sldId id="327" r:id="rId12"/>
    <p:sldId id="324" r:id="rId13"/>
    <p:sldId id="330" r:id="rId14"/>
    <p:sldId id="325" r:id="rId15"/>
    <p:sldId id="275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cid\AppData\Local\Microsoft\Windows\INetCache\Content.Outlook\O2DQYQEM\Graf_Hospod&#225;&#345;sk&#253;%20v&#253;sledek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cid\AppData\Local\Microsoft\Windows\INetCache\Content.Outlook\O2DQYQEM\Stavy%20povrch&#367;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cid\AppData\Local\Microsoft\Windows\INetCache\Content.Outlook\O2DQYQEM\Stavy%20most&#367;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'HV a rozdělení'!$B$3</c:f>
              <c:strCache>
                <c:ptCount val="1"/>
                <c:pt idx="0">
                  <c:v>HLČ</c:v>
                </c:pt>
              </c:strCache>
            </c:strRef>
          </c:tx>
          <c:invertIfNegative val="0"/>
          <c:cat>
            <c:numRef>
              <c:f>'HV a rozdělení'!$A$4:$A$22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'HV a rozdělení'!$B$4:$B$22</c:f>
              <c:numCache>
                <c:formatCode>General</c:formatCode>
                <c:ptCount val="19"/>
                <c:pt idx="0">
                  <c:v>2319</c:v>
                </c:pt>
                <c:pt idx="1">
                  <c:v>249</c:v>
                </c:pt>
                <c:pt idx="2">
                  <c:v>1987</c:v>
                </c:pt>
                <c:pt idx="3">
                  <c:v>483</c:v>
                </c:pt>
                <c:pt idx="4">
                  <c:v>140</c:v>
                </c:pt>
                <c:pt idx="5">
                  <c:v>413</c:v>
                </c:pt>
                <c:pt idx="6">
                  <c:v>50</c:v>
                </c:pt>
                <c:pt idx="7">
                  <c:v>1193</c:v>
                </c:pt>
                <c:pt idx="8">
                  <c:v>259</c:v>
                </c:pt>
                <c:pt idx="9">
                  <c:v>1520</c:v>
                </c:pt>
                <c:pt idx="10">
                  <c:v>757</c:v>
                </c:pt>
                <c:pt idx="11">
                  <c:v>174</c:v>
                </c:pt>
                <c:pt idx="12">
                  <c:v>267</c:v>
                </c:pt>
                <c:pt idx="13">
                  <c:v>1441</c:v>
                </c:pt>
                <c:pt idx="14">
                  <c:v>1048</c:v>
                </c:pt>
                <c:pt idx="15">
                  <c:v>-8672</c:v>
                </c:pt>
                <c:pt idx="16">
                  <c:v>-18200</c:v>
                </c:pt>
                <c:pt idx="17">
                  <c:v>-28981</c:v>
                </c:pt>
                <c:pt idx="18">
                  <c:v>47313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B-4D57-8D5D-B24E4109E281}"/>
            </c:ext>
          </c:extLst>
        </c:ser>
        <c:ser>
          <c:idx val="2"/>
          <c:order val="1"/>
          <c:tx>
            <c:strRef>
              <c:f>'HV a rozdělení'!$C$3</c:f>
              <c:strCache>
                <c:ptCount val="1"/>
                <c:pt idx="0">
                  <c:v>DČ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'HV a rozdělení'!$A$4:$A$22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'HV a rozdělení'!$C$4:$C$22</c:f>
              <c:numCache>
                <c:formatCode>General</c:formatCode>
                <c:ptCount val="19"/>
                <c:pt idx="0">
                  <c:v>14270</c:v>
                </c:pt>
                <c:pt idx="1">
                  <c:v>11655</c:v>
                </c:pt>
                <c:pt idx="2">
                  <c:v>17414</c:v>
                </c:pt>
                <c:pt idx="3">
                  <c:v>26743</c:v>
                </c:pt>
                <c:pt idx="4">
                  <c:v>21547</c:v>
                </c:pt>
                <c:pt idx="5">
                  <c:v>27397</c:v>
                </c:pt>
                <c:pt idx="6">
                  <c:v>27813</c:v>
                </c:pt>
                <c:pt idx="7">
                  <c:v>29179</c:v>
                </c:pt>
                <c:pt idx="8">
                  <c:v>28266</c:v>
                </c:pt>
                <c:pt idx="9">
                  <c:v>24604</c:v>
                </c:pt>
                <c:pt idx="10">
                  <c:v>25493</c:v>
                </c:pt>
                <c:pt idx="11">
                  <c:v>24158</c:v>
                </c:pt>
                <c:pt idx="12">
                  <c:v>17537</c:v>
                </c:pt>
                <c:pt idx="13">
                  <c:v>16940</c:v>
                </c:pt>
                <c:pt idx="14">
                  <c:v>15262</c:v>
                </c:pt>
                <c:pt idx="15">
                  <c:v>12839</c:v>
                </c:pt>
                <c:pt idx="16">
                  <c:v>10236</c:v>
                </c:pt>
                <c:pt idx="17">
                  <c:v>12638</c:v>
                </c:pt>
                <c:pt idx="18">
                  <c:v>11326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3B-4D57-8D5D-B24E4109E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9920111"/>
        <c:axId val="1"/>
        <c:axId val="0"/>
      </c:bar3DChart>
      <c:catAx>
        <c:axId val="879920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879920111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</c:legendEntry>
      <c:layout>
        <c:manualLayout>
          <c:xMode val="edge"/>
          <c:yMode val="edge"/>
          <c:x val="0.35500781817166471"/>
          <c:y val="0.84863100973626748"/>
          <c:w val="0.35723023817501542"/>
          <c:h val="0.15063823579838923"/>
        </c:manualLayout>
      </c:layout>
      <c:overlay val="0"/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7855874479439"/>
          <c:y val="7.1614974736823156E-2"/>
          <c:w val="0.86782144125520566"/>
          <c:h val="0.83383348809696078"/>
        </c:manualLayout>
      </c:layout>
      <c:lineChart>
        <c:grouping val="standard"/>
        <c:varyColors val="0"/>
        <c:ser>
          <c:idx val="5"/>
          <c:order val="5"/>
          <c:tx>
            <c:strRef>
              <c:f>'C:\Users\matl\Documents\2024\Mapy podklady\[delky_stavu_2024_pro DK.xlsx]Známky'!$B$15</c:f>
              <c:strCache>
                <c:ptCount val="1"/>
                <c:pt idx="0">
                  <c:v>Celkový stav II. i III.třídy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([1]Známky!$B$17,[1]Známky!$B$25,[1]Známky!$B$33,[1]Známky!$B$41,[1]Známky!$B$49,[1]Známky!$B$57,[1]Známky!$B$65,[1]Známky!$B$73,[1]Známky!$B$89,[1]Známky!$B$97,[1]Známky!$B$105,[1]Známky!$B$113)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([1]Známky!$I$23,[1]Známky!$I$31,[1]Známky!$I$39,[1]Známky!$I$47,[1]Známky!$I$55,[1]Známky!$I$63,[1]Známky!$I$71,[1]Známky!$I$79,[1]Známky!$I$95,[1]Známky!$I$103,[1]Známky!$I$111,[1]Známky!$I$119)</c:f>
              <c:numCache>
                <c:formatCode>General</c:formatCode>
                <c:ptCount val="12"/>
                <c:pt idx="0">
                  <c:v>3.2090894970124539</c:v>
                </c:pt>
                <c:pt idx="1">
                  <c:v>3.1935056896717748</c:v>
                </c:pt>
                <c:pt idx="2">
                  <c:v>3.1632261420485226</c:v>
                </c:pt>
                <c:pt idx="3">
                  <c:v>3.2000436562530425</c:v>
                </c:pt>
                <c:pt idx="4">
                  <c:v>3.1273376728064162</c:v>
                </c:pt>
                <c:pt idx="5">
                  <c:v>3.0406176620320213</c:v>
                </c:pt>
                <c:pt idx="6">
                  <c:v>2.99055995877442</c:v>
                </c:pt>
                <c:pt idx="7">
                  <c:v>2.9471184612421237</c:v>
                </c:pt>
                <c:pt idx="8">
                  <c:v>2.8709346374004894</c:v>
                </c:pt>
                <c:pt idx="9">
                  <c:v>2.9233099110969718</c:v>
                </c:pt>
                <c:pt idx="10">
                  <c:v>2.9075140433452433</c:v>
                </c:pt>
                <c:pt idx="11">
                  <c:v>2.8853575610369648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52-4049-837B-323FE879AD30}"/>
            </c:ext>
          </c:extLst>
        </c:ser>
        <c:ser>
          <c:idx val="6"/>
          <c:order val="6"/>
          <c:tx>
            <c:strRef>
              <c:f>'C:\Users\matl\Documents\2024\Mapy podklady\[delky_stavu_2024_pro DK.xlsx]Známky'!$K$15</c:f>
              <c:strCache>
                <c:ptCount val="1"/>
                <c:pt idx="0">
                  <c:v>II. třídy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([1]Známky!$B$17,[1]Známky!$B$25,[1]Známky!$B$33,[1]Známky!$B$41,[1]Známky!$B$49,[1]Známky!$B$57,[1]Známky!$B$65,[1]Známky!$B$73,[1]Známky!$B$89,[1]Známky!$B$97,[1]Známky!$B$105,[1]Známky!$B$113)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([1]Známky!$R$23,[1]Známky!$R$31,[1]Známky!$R$39,[1]Známky!$R$47,[1]Známky!$R$55,[1]Známky!$R$63,[1]Známky!$R$71,[1]Známky!$R$79,[1]Známky!$R$95,[1]Známky!$R$103,[1]Známky!$R$111,[1]Známky!$R$119)</c:f>
              <c:numCache>
                <c:formatCode>General</c:formatCode>
                <c:ptCount val="12"/>
                <c:pt idx="0">
                  <c:v>2.6979594419583068</c:v>
                </c:pt>
                <c:pt idx="1">
                  <c:v>2.7493534059678053</c:v>
                </c:pt>
                <c:pt idx="2">
                  <c:v>2.7924950047801738</c:v>
                </c:pt>
                <c:pt idx="3">
                  <c:v>2.8675759051993359</c:v>
                </c:pt>
                <c:pt idx="4">
                  <c:v>2.8095929333788012</c:v>
                </c:pt>
                <c:pt idx="5">
                  <c:v>2.7594440495622541</c:v>
                </c:pt>
                <c:pt idx="6">
                  <c:v>2.7116897127993225</c:v>
                </c:pt>
                <c:pt idx="7">
                  <c:v>2.6855148754226024</c:v>
                </c:pt>
                <c:pt idx="8">
                  <c:v>2.6527418484799683</c:v>
                </c:pt>
                <c:pt idx="9">
                  <c:v>2.7769982514360136</c:v>
                </c:pt>
                <c:pt idx="10">
                  <c:v>2.7466871222116529</c:v>
                </c:pt>
                <c:pt idx="11">
                  <c:v>2.673260570887344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52-4049-837B-323FE879AD30}"/>
            </c:ext>
          </c:extLst>
        </c:ser>
        <c:ser>
          <c:idx val="7"/>
          <c:order val="7"/>
          <c:tx>
            <c:strRef>
              <c:f>'C:\Users\matl\Documents\2024\Mapy podklady\[delky_stavu_2024_pro DK.xlsx]Známky'!$T$15</c:f>
              <c:strCache>
                <c:ptCount val="1"/>
                <c:pt idx="0">
                  <c:v>III.třídy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([1]Známky!$B$17,[1]Známky!$B$25,[1]Známky!$B$33,[1]Známky!$B$41,[1]Známky!$B$49,[1]Známky!$B$57,[1]Známky!$B$65,[1]Známky!$B$73,[1]Známky!$B$89,[1]Známky!$B$97,[1]Známky!$B$105,[1]Známky!$B$113)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([1]Známky!$AA$23,[1]Známky!$AA$31,[1]Známky!$AA$39,[1]Známky!$AA$47,[1]Známky!$AA$55,[1]Známky!$AA$63,[1]Známky!$AA$71,[1]Známky!$AA$79,[1]Známky!$AA$95,[1]Známky!$AA$103,[1]Známky!$AA$111,[1]Známky!$AA$119)</c:f>
              <c:numCache>
                <c:formatCode>General</c:formatCode>
                <c:ptCount val="12"/>
                <c:pt idx="0">
                  <c:v>3.4942512622064705</c:v>
                </c:pt>
                <c:pt idx="1">
                  <c:v>3.442455568350657</c:v>
                </c:pt>
                <c:pt idx="2">
                  <c:v>3.369936645872937</c:v>
                </c:pt>
                <c:pt idx="3">
                  <c:v>3.3862458043428658</c:v>
                </c:pt>
                <c:pt idx="4">
                  <c:v>3.3043567979999007</c:v>
                </c:pt>
                <c:pt idx="5">
                  <c:v>3.197699676388289</c:v>
                </c:pt>
                <c:pt idx="6">
                  <c:v>3.1460917102247521</c:v>
                </c:pt>
                <c:pt idx="7">
                  <c:v>3.0929520058367577</c:v>
                </c:pt>
                <c:pt idx="8">
                  <c:v>2.9931666745557588</c:v>
                </c:pt>
                <c:pt idx="9">
                  <c:v>3.0057733505046418</c:v>
                </c:pt>
                <c:pt idx="10">
                  <c:v>2.9980350173788186</c:v>
                </c:pt>
                <c:pt idx="11">
                  <c:v>3.0041175379323137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52-4049-837B-323FE879A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0149184"/>
        <c:axId val="14401525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'C:\Users\matl\Documents\2024\Mapy podklady\[delky_stavu_2024_pro DK.xlsx]Známky'!$B$18</c15:sqref>
                        </c15:formulaRef>
                      </c:ext>
                    </c:extLst>
                    <c:strCache>
                      <c:ptCount val="1"/>
                      <c:pt idx="0">
                        <c:v>HB</c:v>
                      </c:pt>
                    </c:strCache>
                  </c:strRef>
                </c:tx>
                <c:spPr>
                  <a:ln w="381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([1]Známky!$B$17,[1]Známky!$B$25,[1]Známky!$B$33,[1]Známky!$B$41,[1]Známky!$B$49,[1]Známky!$B$57,[1]Známky!$B$65,[1]Známky!$B$73,[1]Známky!$B$89,[1]Známky!$B$97,[1]Známky!$B$105,[1]Známky!$B$113)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  <c:pt idx="1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([1]Známky!$I$18,[1]Známky!$I$26,[1]Známky!$I$34,[1]Známky!$I$42,[1]Známky!$I$50,[1]Známky!$I$58,[1]Známky!$I$66,[1]Známky!$I$74)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3.3848710663732873</c:v>
                      </c:pt>
                      <c:pt idx="1">
                        <c:v>3.2738048479109656</c:v>
                      </c:pt>
                      <c:pt idx="2">
                        <c:v>3.2551072671918591</c:v>
                      </c:pt>
                      <c:pt idx="3">
                        <c:v>3.0739567229279223</c:v>
                      </c:pt>
                      <c:pt idx="4">
                        <c:v>3.0703669673477445</c:v>
                      </c:pt>
                      <c:pt idx="5">
                        <c:v>2.9589476359938991</c:v>
                      </c:pt>
                      <c:pt idx="6">
                        <c:v>2.9502381445871806</c:v>
                      </c:pt>
                      <c:pt idx="7">
                        <c:v>2.8968785256820326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952-4049-837B-323FE879AD3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'C:\Users\matl\Documents\2024\Mapy podklady\[delky_stavu_2024_pro DK.xlsx]Známky'!$B$19</c15:sqref>
                        </c15:formulaRef>
                      </c:ext>
                    </c:extLst>
                    <c:strCache>
                      <c:ptCount val="1"/>
                      <c:pt idx="0">
                        <c:v>JI</c:v>
                      </c:pt>
                    </c:strCache>
                  </c:strRef>
                </c:tx>
                <c:spPr>
                  <a:ln w="381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([1]Známky!$B$17,[1]Známky!$B$25,[1]Známky!$B$33,[1]Známky!$B$41,[1]Známky!$B$49,[1]Známky!$B$57,[1]Známky!$B$65,[1]Známky!$B$73,[1]Známky!$B$89,[1]Známky!$B$97,[1]Známky!$B$105,[1]Známky!$B$113)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  <c:pt idx="1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([1]Známky!$I$19,[1]Známky!$I$27,[1]Známky!$I$35,[1]Známky!$I$43,[1]Známky!$I$51,[1]Známky!$I$59,[1]Známky!$I$67,[1]Známky!$I$75)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2.7591967848951793</c:v>
                      </c:pt>
                      <c:pt idx="1">
                        <c:v>2.8517427251926617</c:v>
                      </c:pt>
                      <c:pt idx="2">
                        <c:v>2.9375874010623475</c:v>
                      </c:pt>
                      <c:pt idx="3">
                        <c:v>3.0189767501634357</c:v>
                      </c:pt>
                      <c:pt idx="4">
                        <c:v>3.140261567521756</c:v>
                      </c:pt>
                      <c:pt idx="5">
                        <c:v>3.1051340667714435</c:v>
                      </c:pt>
                      <c:pt idx="6">
                        <c:v>2.9212882529989344</c:v>
                      </c:pt>
                      <c:pt idx="7">
                        <c:v>2.8733209708912182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952-4049-837B-323FE879AD3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'C:\Users\matl\Documents\2024\Mapy podklady\[delky_stavu_2024_pro DK.xlsx]Známky'!$B$20</c15:sqref>
                        </c15:formulaRef>
                      </c:ext>
                    </c:extLst>
                    <c:strCache>
                      <c:ptCount val="1"/>
                      <c:pt idx="0">
                        <c:v>PE</c:v>
                      </c:pt>
                    </c:strCache>
                  </c:strRef>
                </c:tx>
                <c:spPr>
                  <a:ln w="3810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([1]Známky!$B$17,[1]Známky!$B$25,[1]Známky!$B$33,[1]Známky!$B$41,[1]Známky!$B$49,[1]Známky!$B$57,[1]Známky!$B$65,[1]Známky!$B$73,[1]Známky!$B$89,[1]Známky!$B$97,[1]Známky!$B$105,[1]Známky!$B$113)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  <c:pt idx="1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([1]Známky!$I$20,[1]Známky!$I$28,[1]Známky!$I$36,[1]Známky!$I$44,[1]Známky!$I$52,[1]Známky!$I$60,[1]Známky!$I$68,[1]Známky!$I$76)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3.3594822699502425</c:v>
                      </c:pt>
                      <c:pt idx="1">
                        <c:v>3.4432638462697072</c:v>
                      </c:pt>
                      <c:pt idx="2">
                        <c:v>3.3669658401365714</c:v>
                      </c:pt>
                      <c:pt idx="3">
                        <c:v>3.3062662334011717</c:v>
                      </c:pt>
                      <c:pt idx="4">
                        <c:v>3.1732441802205016</c:v>
                      </c:pt>
                      <c:pt idx="5">
                        <c:v>3.1234045329430833</c:v>
                      </c:pt>
                      <c:pt idx="6">
                        <c:v>3.1447470256844077</c:v>
                      </c:pt>
                      <c:pt idx="7">
                        <c:v>3.153538728774425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952-4049-837B-323FE879AD3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'C:\Users\matl\Documents\2024\Mapy podklady\[delky_stavu_2024_pro DK.xlsx]Známky'!$B$21</c15:sqref>
                        </c15:formulaRef>
                      </c:ext>
                    </c:extLst>
                    <c:strCache>
                      <c:ptCount val="1"/>
                      <c:pt idx="0">
                        <c:v>TR</c:v>
                      </c:pt>
                    </c:strCache>
                  </c:strRef>
                </c:tx>
                <c:spPr>
                  <a:ln w="381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([1]Známky!$B$17,[1]Známky!$B$25,[1]Známky!$B$33,[1]Známky!$B$41,[1]Známky!$B$49,[1]Známky!$B$57,[1]Známky!$B$65,[1]Známky!$B$73,[1]Známky!$B$89,[1]Známky!$B$97,[1]Známky!$B$105,[1]Známky!$B$113)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  <c:pt idx="1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([1]Známky!$I$21,[1]Známky!$I$29,[1]Známky!$I$37,[1]Známky!$I$45,[1]Známky!$I$53,[1]Známky!$I$61,[1]Známky!$I$53,[1]Známky!$I$61)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3.3345895710405404</c:v>
                      </c:pt>
                      <c:pt idx="1">
                        <c:v>3.2350544796466103</c:v>
                      </c:pt>
                      <c:pt idx="2">
                        <c:v>3.0564073955222044</c:v>
                      </c:pt>
                      <c:pt idx="3">
                        <c:v>3.4338230978809587</c:v>
                      </c:pt>
                      <c:pt idx="4">
                        <c:v>3.1977775261315462</c:v>
                      </c:pt>
                      <c:pt idx="5">
                        <c:v>3.1497679250991193</c:v>
                      </c:pt>
                      <c:pt idx="6">
                        <c:v>3.1977775261315462</c:v>
                      </c:pt>
                      <c:pt idx="7">
                        <c:v>3.1497679250991193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952-4049-837B-323FE879AD3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'C:\Users\matl\Documents\2024\Mapy podklady\[delky_stavu_2024_pro DK.xlsx]Známky'!$B$22</c15:sqref>
                        </c15:formulaRef>
                      </c:ext>
                    </c:extLst>
                    <c:strCache>
                      <c:ptCount val="1"/>
                      <c:pt idx="0">
                        <c:v>ZR</c:v>
                      </c:pt>
                    </c:strCache>
                  </c:strRef>
                </c:tx>
                <c:spPr>
                  <a:ln w="3810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([1]Známky!$B$17,[1]Známky!$B$25,[1]Známky!$B$33,[1]Známky!$B$41,[1]Známky!$B$49,[1]Známky!$B$57,[1]Známky!$B$65,[1]Známky!$B$73,[1]Známky!$B$89,[1]Známky!$B$97,[1]Známky!$B$105,[1]Známky!$B$113)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  <c:pt idx="1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([1]Známky!$I$22,[1]Známky!$I$30,[1]Známky!$I$38,[1]Známky!$I$46,[1]Známky!$I$54,[1]Známky!$I$62,[1]Známky!$I$70,[1]Známky!$I$78)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3.1035458867633094</c:v>
                      </c:pt>
                      <c:pt idx="1">
                        <c:v>3.095610089184194</c:v>
                      </c:pt>
                      <c:pt idx="2">
                        <c:v>3.1648405574959333</c:v>
                      </c:pt>
                      <c:pt idx="3">
                        <c:v>3.1178779937469008</c:v>
                      </c:pt>
                      <c:pt idx="4">
                        <c:v>3.058892253210816</c:v>
                      </c:pt>
                      <c:pt idx="5">
                        <c:v>2.8867826331251218</c:v>
                      </c:pt>
                      <c:pt idx="6">
                        <c:v>2.8844590460536286</c:v>
                      </c:pt>
                      <c:pt idx="7">
                        <c:v>2.8038055778177662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952-4049-837B-323FE879AD30}"/>
                  </c:ext>
                </c:extLst>
              </c15:ser>
            </c15:filteredLineSeries>
          </c:ext>
        </c:extLst>
      </c:lineChart>
      <c:catAx>
        <c:axId val="144014918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40152512"/>
        <c:crosses val="autoZero"/>
        <c:auto val="1"/>
        <c:lblAlgn val="ctr"/>
        <c:lblOffset val="100"/>
        <c:noMultiLvlLbl val="0"/>
      </c:catAx>
      <c:valAx>
        <c:axId val="1440152512"/>
        <c:scaling>
          <c:orientation val="maxMin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Klasifikační stupeň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40149184"/>
        <c:crosses val="autoZero"/>
        <c:crossBetween val="between"/>
      </c:valAx>
      <c:spPr>
        <a:noFill/>
        <a:ln w="0"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68181403328974E-2"/>
          <c:y val="5.7649224041750012E-2"/>
          <c:w val="0.8969483955102644"/>
          <c:h val="0.8243865233232795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'List1 (2)'!$AM$16:$AY$16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'List1 (2)'!$AM$17:$AY$17</c:f>
              <c:numCache>
                <c:formatCode>#,##0.00</c:formatCode>
                <c:ptCount val="13"/>
                <c:pt idx="0">
                  <c:v>3.5958429561200922</c:v>
                </c:pt>
                <c:pt idx="1">
                  <c:v>3.5729166666666665</c:v>
                </c:pt>
                <c:pt idx="2">
                  <c:v>3.5816091954022991</c:v>
                </c:pt>
                <c:pt idx="3">
                  <c:v>3.5671641791044775</c:v>
                </c:pt>
                <c:pt idx="4">
                  <c:v>3.5510907003444316</c:v>
                </c:pt>
                <c:pt idx="5">
                  <c:v>3.4976958525345623</c:v>
                </c:pt>
                <c:pt idx="6">
                  <c:v>3.3799076212471131</c:v>
                </c:pt>
                <c:pt idx="7">
                  <c:v>3.3241379310344827</c:v>
                </c:pt>
                <c:pt idx="8">
                  <c:v>3.2480000000000002</c:v>
                </c:pt>
                <c:pt idx="9">
                  <c:v>3.1920000000000002</c:v>
                </c:pt>
                <c:pt idx="10">
                  <c:v>3.1138952164009113</c:v>
                </c:pt>
                <c:pt idx="11">
                  <c:v>3.0273348519362187</c:v>
                </c:pt>
                <c:pt idx="12">
                  <c:v>2.9657534246575343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18-451A-AEE2-781818BFD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3666704"/>
        <c:axId val="1863665040"/>
      </c:lineChart>
      <c:catAx>
        <c:axId val="18636667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3665040"/>
        <c:crosses val="autoZero"/>
        <c:auto val="1"/>
        <c:lblAlgn val="ctr"/>
        <c:lblOffset val="100"/>
        <c:noMultiLvlLbl val="0"/>
      </c:catAx>
      <c:valAx>
        <c:axId val="1863665040"/>
        <c:scaling>
          <c:orientation val="maxMin"/>
          <c:min val="2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3666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List1!$C$19:$C$22</c:f>
              <c:strCache>
                <c:ptCount val="4"/>
                <c:pt idx="0">
                  <c:v>Chemie</c:v>
                </c:pt>
                <c:pt idx="1">
                  <c:v>Inert</c:v>
                </c:pt>
                <c:pt idx="2">
                  <c:v>Pouze plužení</c:v>
                </c:pt>
                <c:pt idx="3">
                  <c:v>Bez údržby</c:v>
                </c:pt>
              </c:strCache>
            </c:strRef>
          </c:cat>
          <c:val>
            <c:numRef>
              <c:f>List1!$D$19:$D$22</c:f>
              <c:numCache>
                <c:formatCode>General</c:formatCode>
                <c:ptCount val="4"/>
                <c:pt idx="0">
                  <c:v>1629</c:v>
                </c:pt>
                <c:pt idx="1">
                  <c:v>2830</c:v>
                </c:pt>
                <c:pt idx="2">
                  <c:v>228</c:v>
                </c:pt>
                <c:pt idx="3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4-44A5-8B5F-DBA610FE0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D56E2-C2B1-4DB8-A775-89455C8824B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E1DE5-56D2-47D9-9691-25A117198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25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1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58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55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06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73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2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69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38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25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90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536D8-560D-44DB-8234-3A89457FB001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6E90-3D78-4ED6-9654-71032D97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85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945452" y="882599"/>
            <a:ext cx="8460745" cy="1254142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Krajská správa a údržby silnic Vysočiny, </a:t>
            </a:r>
            <a:r>
              <a:rPr lang="cs-CZ" sz="2800" b="1" dirty="0" smtClean="0">
                <a:latin typeface="+mn-lt"/>
              </a:rPr>
              <a:t>příspěvková organizace</a:t>
            </a:r>
            <a:r>
              <a:rPr lang="cs-CZ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cs-CZ" b="1" dirty="0" smtClean="0">
                <a:solidFill>
                  <a:schemeClr val="accent2"/>
                </a:solidFill>
                <a:latin typeface="+mn-lt"/>
              </a:rPr>
            </a:br>
            <a:r>
              <a:rPr lang="cs-CZ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cs-CZ" b="1" dirty="0" smtClean="0">
                <a:solidFill>
                  <a:schemeClr val="accent2"/>
                </a:solidFill>
                <a:latin typeface="+mn-lt"/>
              </a:rPr>
            </a:br>
            <a:r>
              <a:rPr lang="cs-CZ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cs-CZ" b="1" dirty="0" smtClean="0">
                <a:solidFill>
                  <a:schemeClr val="accent2"/>
                </a:solidFill>
                <a:latin typeface="+mn-lt"/>
              </a:rPr>
            </a:br>
            <a:r>
              <a:rPr lang="cs-CZ" sz="10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cs-CZ" sz="1000" b="1" dirty="0" smtClean="0">
                <a:solidFill>
                  <a:schemeClr val="accent2"/>
                </a:solidFill>
                <a:latin typeface="+mn-lt"/>
              </a:rPr>
            </a:br>
            <a:r>
              <a:rPr lang="cs-CZ" sz="3600" b="1" dirty="0" smtClean="0">
                <a:solidFill>
                  <a:schemeClr val="accent2"/>
                </a:solidFill>
                <a:latin typeface="+mn-lt"/>
              </a:rPr>
              <a:t>Vítejte na Vysočině!</a:t>
            </a:r>
            <a:r>
              <a:rPr lang="cs-CZ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cs-CZ" sz="2800" b="1" dirty="0">
                <a:solidFill>
                  <a:schemeClr val="accent2"/>
                </a:solidFill>
                <a:latin typeface="+mn-lt"/>
              </a:rPr>
            </a:br>
            <a:r>
              <a:rPr lang="cs-CZ" sz="36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cs-CZ" sz="3600" b="1" dirty="0" smtClean="0">
                <a:solidFill>
                  <a:schemeClr val="accent2"/>
                </a:solidFill>
                <a:latin typeface="+mn-lt"/>
              </a:rPr>
            </a:br>
            <a:r>
              <a:rPr lang="cs-CZ" sz="36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cs-CZ" sz="3600" b="1" dirty="0" smtClean="0">
                <a:solidFill>
                  <a:schemeClr val="accent2"/>
                </a:solidFill>
                <a:latin typeface="+mn-lt"/>
              </a:rPr>
            </a:br>
            <a:r>
              <a:rPr lang="cs-CZ" sz="2800" b="1" dirty="0">
                <a:latin typeface="+mn-lt"/>
              </a:rPr>
              <a:t/>
            </a:r>
            <a:br>
              <a:rPr lang="cs-CZ" sz="2800" b="1" dirty="0">
                <a:latin typeface="+mn-lt"/>
              </a:rPr>
            </a:b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Ing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. Radovan Necid</a:t>
            </a:r>
            <a:b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Milovy, 29. dubna 2025</a:t>
            </a:r>
            <a:r>
              <a:rPr lang="cs-CZ" sz="2400" b="1" dirty="0">
                <a:solidFill>
                  <a:schemeClr val="accent2"/>
                </a:solidFill>
              </a:rPr>
              <a:t/>
            </a:r>
            <a:br>
              <a:rPr lang="cs-CZ" sz="2400" b="1" dirty="0">
                <a:solidFill>
                  <a:schemeClr val="accent2"/>
                </a:solidFill>
              </a:rPr>
            </a:br>
            <a:endParaRPr lang="cs-CZ" sz="2800" b="1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360000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pic>
        <p:nvPicPr>
          <p:cNvPr id="12" name="obrázek 3" descr="Loga Vysočin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9"/>
          <a:stretch/>
        </p:blipFill>
        <p:spPr bwMode="auto">
          <a:xfrm>
            <a:off x="10501745" y="6249428"/>
            <a:ext cx="1524000" cy="518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8" y="1737360"/>
            <a:ext cx="7181825" cy="40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b="1" dirty="0" smtClean="0">
                <a:latin typeface="+mn-lt"/>
                <a:cs typeface="Calibri" panose="020F0502020204030204" pitchFamily="34" charset="0"/>
              </a:rPr>
              <a:t>Smlouva s ŘSD</a:t>
            </a:r>
            <a:endParaRPr lang="cs-CZ" sz="27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4401" y="1133263"/>
            <a:ext cx="6010548" cy="103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1600" b="1" dirty="0"/>
          </a:p>
          <a:p>
            <a:pPr>
              <a:spcBef>
                <a:spcPts val="0"/>
              </a:spcBef>
            </a:pPr>
            <a:r>
              <a:rPr lang="cs-CZ" sz="1600" dirty="0" smtClean="0"/>
              <a:t>Rok </a:t>
            </a:r>
            <a:r>
              <a:rPr lang="cs-CZ" sz="1600" dirty="0" smtClean="0"/>
              <a:t>jsme chystali VZ </a:t>
            </a:r>
            <a:r>
              <a:rPr lang="cs-CZ" sz="1600" dirty="0" smtClean="0"/>
              <a:t>na </a:t>
            </a:r>
            <a:r>
              <a:rPr lang="cs-CZ" sz="1600" b="1" dirty="0" smtClean="0"/>
              <a:t>zimní </a:t>
            </a:r>
            <a:r>
              <a:rPr lang="cs-CZ" sz="1600" b="1" dirty="0"/>
              <a:t>a běžnou letní </a:t>
            </a:r>
            <a:r>
              <a:rPr lang="cs-CZ" sz="1600" b="1" dirty="0" smtClean="0"/>
              <a:t>údržbu</a:t>
            </a:r>
          </a:p>
          <a:p>
            <a:pPr>
              <a:spcBef>
                <a:spcPts val="0"/>
              </a:spcBef>
            </a:pPr>
            <a:endParaRPr lang="cs-CZ" sz="1600" b="1" dirty="0"/>
          </a:p>
          <a:p>
            <a:pPr>
              <a:spcBef>
                <a:spcPts val="0"/>
              </a:spcBef>
            </a:pPr>
            <a:r>
              <a:rPr lang="cs-CZ" sz="1600" b="1" dirty="0" smtClean="0"/>
              <a:t>VZ</a:t>
            </a:r>
            <a:r>
              <a:rPr lang="cs-CZ" sz="1600" dirty="0" smtClean="0"/>
              <a:t> byla vypsaná a </a:t>
            </a:r>
            <a:r>
              <a:rPr lang="cs-CZ" sz="1600" b="1" dirty="0" smtClean="0"/>
              <a:t>v únoru </a:t>
            </a:r>
            <a:r>
              <a:rPr lang="cs-CZ" sz="1600" dirty="0" smtClean="0"/>
              <a:t>jsme podepsali smlouvu na </a:t>
            </a:r>
            <a:r>
              <a:rPr lang="cs-CZ" sz="1600" b="1" dirty="0" smtClean="0"/>
              <a:t>dalších 6 let 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b="1" dirty="0"/>
          </a:p>
          <a:p>
            <a:pPr>
              <a:spcBef>
                <a:spcPts val="0"/>
              </a:spcBef>
            </a:pP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0" y="360000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9" y="1325577"/>
            <a:ext cx="4528402" cy="3109583"/>
          </a:xfrm>
          <a:prstGeom prst="rect">
            <a:avLst/>
          </a:prstGeom>
        </p:spPr>
      </p:pic>
      <p:sp>
        <p:nvSpPr>
          <p:cNvPr id="14" name="Zástupný symbol pro text 18"/>
          <p:cNvSpPr txBox="1">
            <a:spLocks/>
          </p:cNvSpPr>
          <p:nvPr/>
        </p:nvSpPr>
        <p:spPr>
          <a:xfrm>
            <a:off x="6096000" y="2610350"/>
            <a:ext cx="4364628" cy="10209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Silnice I. třídy		  422 km</a:t>
            </a:r>
          </a:p>
          <a:p>
            <a:pPr marL="0" indent="0">
              <a:buNone/>
            </a:pPr>
            <a:r>
              <a:rPr lang="cs-CZ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Silnice II. a III. třídy		4540 km</a:t>
            </a:r>
          </a:p>
          <a:p>
            <a:pPr marL="0" indent="0">
              <a:buNone/>
            </a:pP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Celkem		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	4 962 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</a:p>
        </p:txBody>
      </p:sp>
      <p:sp>
        <p:nvSpPr>
          <p:cNvPr id="15" name="Zástupný symbol pro obsah 1"/>
          <p:cNvSpPr txBox="1">
            <a:spLocks/>
          </p:cNvSpPr>
          <p:nvPr/>
        </p:nvSpPr>
        <p:spPr>
          <a:xfrm>
            <a:off x="440383" y="4334698"/>
            <a:ext cx="2926047" cy="15758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Způsob ošetření:</a:t>
            </a:r>
          </a:p>
          <a:p>
            <a:pPr marL="457200" lvl="1" indent="0">
              <a:buNone/>
            </a:pP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1629 km chemický posyp</a:t>
            </a:r>
          </a:p>
          <a:p>
            <a:pPr marL="457200" lvl="1" indent="0">
              <a:buNone/>
            </a:pP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2830 km inertní posyp </a:t>
            </a:r>
          </a:p>
          <a:p>
            <a:pPr marL="457200" lvl="1" indent="0">
              <a:buNone/>
            </a:pP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228 km pouze plužení</a:t>
            </a:r>
          </a:p>
          <a:p>
            <a:pPr marL="457200" lvl="1" indent="0">
              <a:buNone/>
            </a:pP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275 km se v zimě neudržuje</a:t>
            </a:r>
          </a:p>
          <a:p>
            <a:pPr lvl="1"/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580072"/>
              </p:ext>
            </p:extLst>
          </p:nvPr>
        </p:nvGraphicFramePr>
        <p:xfrm>
          <a:off x="8721629" y="3416334"/>
          <a:ext cx="2882969" cy="236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Zástupný symbol pro obsah 1"/>
          <p:cNvSpPr txBox="1">
            <a:spLocks/>
          </p:cNvSpPr>
          <p:nvPr/>
        </p:nvSpPr>
        <p:spPr>
          <a:xfrm>
            <a:off x="2561525" y="4642880"/>
            <a:ext cx="3746146" cy="126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cs-CZ" sz="1400" b="1" dirty="0" smtClean="0">
                <a:cs typeface="Calibri" panose="020F0502020204030204" pitchFamily="34" charset="0"/>
              </a:rPr>
              <a:t>Kapacita skladů:</a:t>
            </a:r>
          </a:p>
          <a:p>
            <a:pPr marL="914400" lvl="2" indent="0">
              <a:buNone/>
            </a:pPr>
            <a:r>
              <a:rPr lang="cs-CZ" sz="1400" dirty="0" smtClean="0">
                <a:cs typeface="Calibri" panose="020F0502020204030204" pitchFamily="34" charset="0"/>
              </a:rPr>
              <a:t>23 000 tun soli</a:t>
            </a:r>
          </a:p>
          <a:p>
            <a:pPr marL="914400" lvl="2" indent="0">
              <a:buNone/>
            </a:pPr>
            <a:r>
              <a:rPr lang="cs-CZ" sz="1400" dirty="0" smtClean="0">
                <a:cs typeface="Calibri" panose="020F0502020204030204" pitchFamily="34" charset="0"/>
              </a:rPr>
              <a:t>100 tis. tun inertního materiálu</a:t>
            </a:r>
            <a:endParaRPr lang="cs-CZ" sz="1400" dirty="0"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824401" y="4600546"/>
            <a:ext cx="2918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Strojní 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vybavení:</a:t>
            </a:r>
          </a:p>
          <a:p>
            <a:pPr lvl="1"/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137 sypačů</a:t>
            </a:r>
          </a:p>
          <a:p>
            <a:pPr lvl="1"/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62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traktorových 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radliček</a:t>
            </a:r>
          </a:p>
          <a:p>
            <a:pPr lvl="1"/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sněhových 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fréz</a:t>
            </a:r>
          </a:p>
          <a:p>
            <a:pPr lvl="1"/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46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nakladačů</a:t>
            </a:r>
          </a:p>
          <a:p>
            <a:pPr lvl="2"/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351293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983583" y="711293"/>
            <a:ext cx="10459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cs-CZ" sz="2800" b="1" dirty="0"/>
              <a:t>PŘÍLOHA D2 </a:t>
            </a:r>
            <a:r>
              <a:rPr lang="it-IT" altLang="cs-CZ" sz="2800" b="1" dirty="0" smtClean="0"/>
              <a:t>– </a:t>
            </a:r>
            <a:r>
              <a:rPr lang="cs-CZ" altLang="cs-CZ" sz="2800" b="1" dirty="0" smtClean="0"/>
              <a:t>investice v dopravě 2025</a:t>
            </a: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983584" y="2477792"/>
            <a:ext cx="627936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Výběr největších dopravních staveb Kraje Vysočina v roce 2025:</a:t>
            </a:r>
            <a:endParaRPr lang="cs-CZ" dirty="0">
              <a:solidFill>
                <a:srgbClr val="FF0000"/>
              </a:solidFill>
            </a:endParaRPr>
          </a:p>
          <a:p>
            <a:endParaRPr lang="cs-CZ" sz="1000" dirty="0" smtClean="0"/>
          </a:p>
          <a:p>
            <a:r>
              <a:rPr lang="cs-CZ" sz="1600" dirty="0" smtClean="0"/>
              <a:t>II/353 </a:t>
            </a:r>
            <a:r>
              <a:rPr lang="cs-CZ" sz="1600" dirty="0"/>
              <a:t>D1 – </a:t>
            </a:r>
            <a:r>
              <a:rPr lang="cs-CZ" sz="1600" b="1" dirty="0"/>
              <a:t>Rytířsko – Jamné</a:t>
            </a:r>
            <a:r>
              <a:rPr lang="cs-CZ" sz="1600" dirty="0"/>
              <a:t>, 1. stavba</a:t>
            </a:r>
          </a:p>
          <a:p>
            <a:r>
              <a:rPr lang="cs-CZ" sz="1600" dirty="0"/>
              <a:t>II/152 </a:t>
            </a:r>
            <a:r>
              <a:rPr lang="cs-CZ" sz="1600" b="1" dirty="0"/>
              <a:t>Hrotovice – Dukovany, 2. stavba</a:t>
            </a:r>
          </a:p>
          <a:p>
            <a:r>
              <a:rPr lang="cs-CZ" sz="1600" dirty="0"/>
              <a:t>II/602 </a:t>
            </a:r>
            <a:r>
              <a:rPr lang="cs-CZ" sz="1600" b="1" dirty="0"/>
              <a:t>Jihlava – JV obchvat</a:t>
            </a:r>
            <a:r>
              <a:rPr lang="cs-CZ" sz="1600" dirty="0"/>
              <a:t>, východní část</a:t>
            </a:r>
          </a:p>
          <a:p>
            <a:r>
              <a:rPr lang="cs-CZ" sz="1600" dirty="0"/>
              <a:t>II/405 </a:t>
            </a:r>
            <a:r>
              <a:rPr lang="cs-CZ" sz="1600" b="1" dirty="0" smtClean="0"/>
              <a:t>Brtnice – obchvat</a:t>
            </a:r>
            <a:endParaRPr lang="cs-CZ" sz="1600" b="1" dirty="0"/>
          </a:p>
          <a:p>
            <a:r>
              <a:rPr lang="cs-CZ" sz="1600" dirty="0"/>
              <a:t>II/128 </a:t>
            </a:r>
            <a:r>
              <a:rPr lang="cs-CZ" sz="1600" b="1" dirty="0"/>
              <a:t>Pacov – Lukavec, 1. stavba</a:t>
            </a:r>
          </a:p>
          <a:p>
            <a:r>
              <a:rPr lang="cs-CZ" sz="1600" dirty="0"/>
              <a:t>II/354 </a:t>
            </a:r>
            <a:r>
              <a:rPr lang="cs-CZ" sz="1600" b="1" dirty="0"/>
              <a:t>Petrovice – Hlinné</a:t>
            </a:r>
            <a:r>
              <a:rPr lang="cs-CZ" sz="1600" dirty="0"/>
              <a:t>- D2</a:t>
            </a:r>
          </a:p>
          <a:p>
            <a:r>
              <a:rPr lang="cs-CZ" sz="1600" dirty="0"/>
              <a:t>II/357 </a:t>
            </a:r>
            <a:r>
              <a:rPr lang="cs-CZ" sz="1600" b="1" dirty="0"/>
              <a:t>Dalečín – Unčín</a:t>
            </a:r>
            <a:r>
              <a:rPr lang="cs-CZ" sz="1600" dirty="0"/>
              <a:t>, 1. etapa</a:t>
            </a:r>
          </a:p>
          <a:p>
            <a:r>
              <a:rPr lang="cs-CZ" sz="1600" dirty="0"/>
              <a:t>II/351 </a:t>
            </a:r>
            <a:r>
              <a:rPr lang="cs-CZ" sz="1600" b="1" dirty="0"/>
              <a:t>Chotěboř – Česká </a:t>
            </a:r>
            <a:r>
              <a:rPr lang="cs-CZ" sz="1600" b="1" dirty="0" smtClean="0"/>
              <a:t>Bělá</a:t>
            </a:r>
          </a:p>
          <a:p>
            <a:endParaRPr lang="cs-CZ" sz="1600" b="1" dirty="0"/>
          </a:p>
          <a:p>
            <a:r>
              <a:rPr lang="cs-CZ" sz="1600" b="1" dirty="0"/>
              <a:t>Pozn.: </a:t>
            </a:r>
            <a:r>
              <a:rPr lang="cs-CZ" sz="1600" dirty="0"/>
              <a:t>Na modernizaci silniční sítě a projektování nových staveb půjde z krajského rozpočtu a prostřednictvím EU fondů příští rok minimálně </a:t>
            </a:r>
            <a:r>
              <a:rPr lang="cs-CZ" sz="1600" b="1" dirty="0"/>
              <a:t>1,45 miliardy </a:t>
            </a:r>
            <a:r>
              <a:rPr lang="cs-CZ" sz="1600" b="1" dirty="0" smtClean="0"/>
              <a:t>Kč</a:t>
            </a:r>
            <a:endParaRPr lang="cs-CZ" sz="1600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50" y="1059751"/>
            <a:ext cx="4297680" cy="493055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1589" y="5468985"/>
            <a:ext cx="363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II/405 Propojení silnic II/405 </a:t>
            </a:r>
            <a:r>
              <a:rPr lang="cs-CZ" sz="1600" b="1" dirty="0" smtClean="0"/>
              <a:t>a </a:t>
            </a:r>
            <a:r>
              <a:rPr lang="cs-CZ" sz="1600" b="1" dirty="0"/>
              <a:t>II/602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413198"/>
            <a:ext cx="2276914" cy="7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806" cy="1325563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>Úpravy </a:t>
            </a:r>
            <a:r>
              <a:rPr lang="cs-CZ" sz="2800" b="1" dirty="0">
                <a:latin typeface="+mn-lt"/>
              </a:rPr>
              <a:t>dopravní </a:t>
            </a:r>
            <a:r>
              <a:rPr lang="cs-CZ" sz="2800" b="1" dirty="0" err="1" smtClean="0">
                <a:latin typeface="+mn-lt"/>
              </a:rPr>
              <a:t>infrastury</a:t>
            </a:r>
            <a:r>
              <a:rPr lang="cs-CZ" sz="2800" b="1" dirty="0" smtClean="0">
                <a:latin typeface="+mn-lt"/>
              </a:rPr>
              <a:t> s </a:t>
            </a:r>
            <a:r>
              <a:rPr lang="cs-CZ" sz="2800" b="1" dirty="0">
                <a:latin typeface="+mn-lt"/>
              </a:rPr>
              <a:t>výstavbou </a:t>
            </a:r>
            <a:r>
              <a:rPr lang="cs-CZ" sz="2800" b="1" dirty="0" smtClean="0">
                <a:latin typeface="+mn-lt"/>
              </a:rPr>
              <a:t>jaderného </a:t>
            </a:r>
            <a:r>
              <a:rPr lang="cs-CZ" sz="2800" b="1" dirty="0">
                <a:latin typeface="+mn-lt"/>
              </a:rPr>
              <a:t>zdroje v </a:t>
            </a:r>
            <a:r>
              <a:rPr lang="cs-CZ" sz="2800" b="1" dirty="0" smtClean="0">
                <a:latin typeface="+mn-lt"/>
              </a:rPr>
              <a:t>EDU</a:t>
            </a:r>
            <a:endParaRPr lang="cs-CZ" sz="2800" b="1" dirty="0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0" y="360000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4" y="1657306"/>
            <a:ext cx="4778708" cy="43906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32" y="1657306"/>
            <a:ext cx="3872476" cy="43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806" cy="13255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>Trasy nadměrných těžkých komponent pro EDU </a:t>
            </a:r>
            <a:endParaRPr lang="cs-CZ" sz="2800" b="1" dirty="0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0" y="360000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pic>
        <p:nvPicPr>
          <p:cNvPr id="14" name="Zástupný symbol pro obsah 5">
            <a:extLst>
              <a:ext uri="{FF2B5EF4-FFF2-40B4-BE49-F238E27FC236}">
                <a16:creationId xmlns:a16="http://schemas.microsoft.com/office/drawing/2014/main" id="{99672A96-B18F-9262-099E-DAB5ABCF8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8603" y="1563918"/>
            <a:ext cx="5263749" cy="457408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959100" y="1690688"/>
            <a:ext cx="51428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Příklady převáženého materiálu: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tlaková nádoba </a:t>
            </a:r>
            <a:r>
              <a:rPr lang="cs-CZ" dirty="0" smtClean="0"/>
              <a:t>reaktoru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parogenerátory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stator generátoru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Předpokládaný počet průjezdů transportů NTK: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cca 5 – </a:t>
            </a:r>
            <a:r>
              <a:rPr lang="cs-CZ" dirty="0" smtClean="0"/>
              <a:t>8 x </a:t>
            </a:r>
            <a:r>
              <a:rPr lang="cs-CZ" dirty="0"/>
              <a:t>v období </a:t>
            </a:r>
            <a:r>
              <a:rPr lang="cs-CZ" dirty="0" smtClean="0"/>
              <a:t>2 až 3 </a:t>
            </a:r>
            <a:r>
              <a:rPr lang="cs-CZ" dirty="0"/>
              <a:t>let</a:t>
            </a:r>
          </a:p>
          <a:p>
            <a:endParaRPr lang="cs-CZ" dirty="0"/>
          </a:p>
          <a:p>
            <a:r>
              <a:rPr lang="cs-CZ" b="1" dirty="0"/>
              <a:t>Parametry NTK: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hmotnost		</a:t>
            </a:r>
            <a:r>
              <a:rPr lang="cs-CZ" dirty="0" smtClean="0"/>
              <a:t>750 </a:t>
            </a:r>
            <a:r>
              <a:rPr lang="cs-CZ" dirty="0"/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Výška			</a:t>
            </a:r>
            <a:r>
              <a:rPr lang="cs-CZ" dirty="0" smtClean="0"/>
              <a:t>7,5 </a:t>
            </a:r>
            <a:r>
              <a:rPr lang="cs-CZ" dirty="0"/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Šířka			</a:t>
            </a:r>
            <a:r>
              <a:rPr lang="cs-CZ" dirty="0" smtClean="0"/>
              <a:t>9,0 </a:t>
            </a:r>
            <a:r>
              <a:rPr lang="cs-CZ" dirty="0"/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Délka 			</a:t>
            </a:r>
            <a:r>
              <a:rPr lang="cs-CZ" dirty="0" smtClean="0"/>
              <a:t>35 </a:t>
            </a:r>
            <a:r>
              <a:rPr lang="cs-CZ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579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altLang="cs-CZ" sz="2800" b="1" dirty="0" smtClean="0">
                <a:latin typeface="+mn-lt"/>
              </a:rPr>
              <a:t>Trasy </a:t>
            </a:r>
            <a:r>
              <a:rPr lang="cs-CZ" altLang="cs-CZ" sz="2800" b="1" dirty="0">
                <a:latin typeface="+mn-lt"/>
              </a:rPr>
              <a:t>komodit a </a:t>
            </a:r>
            <a:r>
              <a:rPr lang="cs-CZ" altLang="cs-CZ" sz="2800" b="1" dirty="0" smtClean="0">
                <a:latin typeface="+mn-lt"/>
              </a:rPr>
              <a:t>personálu pro </a:t>
            </a:r>
            <a:r>
              <a:rPr lang="cs-CZ" sz="2800" b="1" dirty="0" smtClean="0">
                <a:latin typeface="+mn-lt"/>
              </a:rPr>
              <a:t>Dukovany</a:t>
            </a:r>
            <a:endParaRPr lang="cs-CZ" sz="28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3246" y="1690688"/>
            <a:ext cx="3309119" cy="3846098"/>
          </a:xfrm>
        </p:spPr>
        <p:txBody>
          <a:bodyPr>
            <a:noAutofit/>
          </a:bodyPr>
          <a:lstStyle/>
          <a:p>
            <a:pPr marL="342900" marR="804545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Plánované </a:t>
            </a:r>
            <a:r>
              <a:rPr lang="cs-CZ" sz="1600" dirty="0">
                <a:ea typeface="Calibri" panose="020F0502020204030204" pitchFamily="34" charset="0"/>
                <a:cs typeface="Arial" panose="020B0604020202020204" pitchFamily="34" charset="0"/>
              </a:rPr>
              <a:t>úpravy na trase </a:t>
            </a:r>
            <a:r>
              <a:rPr lang="cs-CZ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jsou </a:t>
            </a:r>
            <a:r>
              <a:rPr lang="cs-CZ" sz="1600" dirty="0">
                <a:ea typeface="Calibri" panose="020F0502020204030204" pitchFamily="34" charset="0"/>
                <a:cs typeface="Arial" panose="020B0604020202020204" pitchFamily="34" charset="0"/>
              </a:rPr>
              <a:t>financovány jak ze </a:t>
            </a:r>
            <a:r>
              <a:rPr lang="cs-CZ" sz="1600" b="1" dirty="0">
                <a:ea typeface="Calibri" panose="020F0502020204030204" pitchFamily="34" charset="0"/>
                <a:cs typeface="Arial" panose="020B0604020202020204" pitchFamily="34" charset="0"/>
              </a:rPr>
              <a:t>zdrojů kraje, tak </a:t>
            </a:r>
            <a:r>
              <a:rPr lang="cs-CZ" sz="1600" b="1" dirty="0" smtClean="0">
                <a:ea typeface="Calibri" panose="020F0502020204030204" pitchFamily="34" charset="0"/>
                <a:cs typeface="Arial" panose="020B0604020202020204" pitchFamily="34" charset="0"/>
              </a:rPr>
              <a:t>IROPU</a:t>
            </a:r>
          </a:p>
          <a:p>
            <a:pPr marL="342900" marR="804545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Dalším </a:t>
            </a:r>
            <a:r>
              <a:rPr lang="cs-CZ" sz="1600" dirty="0">
                <a:ea typeface="Calibri" panose="020F0502020204030204" pitchFamily="34" charset="0"/>
                <a:cs typeface="Arial" panose="020B0604020202020204" pitchFamily="34" charset="0"/>
              </a:rPr>
              <a:t>zdrojem financování by měly být prostředky, které stát vyčlení na úpravu návozových tras</a:t>
            </a:r>
          </a:p>
          <a:p>
            <a:pPr marL="342900" marR="804545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600" dirty="0">
                <a:ea typeface="Calibri" panose="020F0502020204030204" pitchFamily="34" charset="0"/>
                <a:cs typeface="Arial" panose="020B0604020202020204" pitchFamily="34" charset="0"/>
              </a:rPr>
              <a:t>Všechny dotčené silnice kraj průběžně modernizuje. Silnice </a:t>
            </a:r>
            <a:r>
              <a:rPr lang="cs-CZ" sz="1600" b="1" dirty="0">
                <a:ea typeface="Calibri" panose="020F0502020204030204" pitchFamily="34" charset="0"/>
                <a:cs typeface="Arial" panose="020B0604020202020204" pitchFamily="34" charset="0"/>
              </a:rPr>
              <a:t>II/360, II/351, II/399 i II/152</a:t>
            </a:r>
            <a:r>
              <a:rPr lang="cs-CZ" sz="1600" dirty="0">
                <a:ea typeface="Calibri" panose="020F0502020204030204" pitchFamily="34" charset="0"/>
                <a:cs typeface="Arial" panose="020B0604020202020204" pitchFamily="34" charset="0"/>
              </a:rPr>
              <a:t> jsou zařazeny v páteřní </a:t>
            </a:r>
            <a:r>
              <a:rPr lang="cs-CZ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síti</a:t>
            </a:r>
            <a:endParaRPr lang="cs-CZ" sz="1600" b="1" dirty="0"/>
          </a:p>
          <a:p>
            <a:pPr lvl="0">
              <a:spcBef>
                <a:spcPts val="0"/>
              </a:spcBef>
              <a:buFontTx/>
              <a:buChar char="-"/>
            </a:pPr>
            <a:endParaRPr lang="cs-CZ" sz="1600" dirty="0" smtClean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0" y="360000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3709"/>
              </p:ext>
            </p:extLst>
          </p:nvPr>
        </p:nvGraphicFramePr>
        <p:xfrm>
          <a:off x="4232365" y="1690688"/>
          <a:ext cx="7481435" cy="408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1383">
                  <a:extLst>
                    <a:ext uri="{9D8B030D-6E8A-4147-A177-3AD203B41FA5}">
                      <a16:colId xmlns:a16="http://schemas.microsoft.com/office/drawing/2014/main" val="402099145"/>
                    </a:ext>
                  </a:extLst>
                </a:gridCol>
                <a:gridCol w="1240052">
                  <a:extLst>
                    <a:ext uri="{9D8B030D-6E8A-4147-A177-3AD203B41FA5}">
                      <a16:colId xmlns:a16="http://schemas.microsoft.com/office/drawing/2014/main" val="860590611"/>
                    </a:ext>
                  </a:extLst>
                </a:gridCol>
              </a:tblGrid>
              <a:tr h="68552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Celkem za </a:t>
                      </a:r>
                      <a:r>
                        <a:rPr lang="cs-CZ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1 057,00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2747079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II/399 </a:t>
                      </a:r>
                      <a:r>
                        <a:rPr lang="cs-CZ" sz="1600" b="1" u="none" strike="noStrike" dirty="0" smtClean="0">
                          <a:effectLst/>
                          <a:latin typeface="+mn-lt"/>
                        </a:rPr>
                        <a:t>Jinošov - Velká 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Bíteš, obchvat Jinošova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180,00</a:t>
                      </a:r>
                      <a:endParaRPr lang="cs-CZ" sz="1600" b="1" i="0" u="none" strike="noStrike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271270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II/399 od </a:t>
                      </a:r>
                      <a:r>
                        <a:rPr lang="cs-CZ" sz="1600" u="none" strike="noStrike" dirty="0" smtClean="0">
                          <a:effectLst/>
                          <a:latin typeface="+mn-lt"/>
                        </a:rPr>
                        <a:t>křižovatky 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s 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I/23 - Velká </a:t>
                      </a:r>
                      <a:r>
                        <a:rPr lang="cs-CZ" sz="1600" b="1" u="none" strike="noStrike" dirty="0" smtClean="0">
                          <a:effectLst/>
                          <a:latin typeface="+mn-lt"/>
                        </a:rPr>
                        <a:t>Bíteš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102,00</a:t>
                      </a:r>
                      <a:endParaRPr lang="cs-CZ" sz="1600" b="1" i="0" u="none" strike="noStrike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4949001"/>
                  </a:ext>
                </a:extLst>
              </a:tr>
              <a:tr h="43743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II/399 od </a:t>
                      </a:r>
                      <a:r>
                        <a:rPr lang="cs-CZ" sz="1600" u="none" strike="noStrike" dirty="0" smtClean="0">
                          <a:effectLst/>
                          <a:latin typeface="+mn-lt"/>
                        </a:rPr>
                        <a:t>křižovatky 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s I/23-III/39217 - III/39218 </a:t>
                      </a:r>
                      <a:r>
                        <a:rPr lang="cs-CZ" sz="1600" b="1" u="none" strike="noStrike" dirty="0" smtClean="0">
                          <a:effectLst/>
                          <a:latin typeface="+mn-lt"/>
                        </a:rPr>
                        <a:t>Slavětice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80,00</a:t>
                      </a:r>
                      <a:endParaRPr lang="cs-CZ" sz="1600" b="1" i="0" u="none" strike="noStrike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0513123"/>
                  </a:ext>
                </a:extLst>
              </a:tr>
              <a:tr h="6056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II/399 od křižovatky s II/351 - 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Rouchovany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 - II/396 - 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hranice </a:t>
                      </a:r>
                      <a:r>
                        <a:rPr lang="cs-CZ" sz="1600" b="1" u="none" strike="noStrike" dirty="0" smtClean="0">
                          <a:effectLst/>
                          <a:latin typeface="+mn-lt"/>
                        </a:rPr>
                        <a:t>kraje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60,50</a:t>
                      </a:r>
                      <a:endParaRPr lang="cs-CZ" sz="1600" b="1" i="0" u="none" strike="noStrike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2940878"/>
                  </a:ext>
                </a:extLst>
              </a:tr>
              <a:tr h="4348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II/360 - 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obchvat Velké Meziříčí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, JV obchvat VM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474,00</a:t>
                      </a:r>
                      <a:endParaRPr lang="cs-CZ" sz="1600" b="1" i="0" u="none" strike="noStrike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8368550"/>
                  </a:ext>
                </a:extLst>
              </a:tr>
              <a:tr h="5746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II/360 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Trnava - Rudíkov část 2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, homogenizace </a:t>
                      </a:r>
                      <a:r>
                        <a:rPr lang="cs-CZ" sz="1600" u="none" strike="noStrike" dirty="0" smtClean="0">
                          <a:effectLst/>
                          <a:latin typeface="+mn-lt"/>
                        </a:rPr>
                        <a:t>mezi 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Třebíčí a D1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120,00</a:t>
                      </a:r>
                      <a:endParaRPr lang="cs-CZ" sz="1600" b="1" i="0" u="none" strike="noStrike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8612604"/>
                  </a:ext>
                </a:extLst>
              </a:tr>
              <a:tr h="4604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II/152 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Jaroměřice - Hrotovice</a:t>
                      </a:r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, úprava vozovky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40,50</a:t>
                      </a:r>
                      <a:endParaRPr lang="cs-CZ" sz="1600" b="1" i="0" u="none" strike="noStrike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0385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1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360000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pic>
        <p:nvPicPr>
          <p:cNvPr id="1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000" y="720000"/>
            <a:ext cx="11478230" cy="5418000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837046" y="4092437"/>
            <a:ext cx="9757756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Děkuji Vám za </a:t>
            </a:r>
            <a:r>
              <a:rPr lang="cs-CZ" sz="4000" b="1" dirty="0" smtClean="0">
                <a:latin typeface="+mn-lt"/>
              </a:rPr>
              <a:t>pozornost.</a:t>
            </a:r>
            <a:endParaRPr lang="cs-CZ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1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0" y="348950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83584" y="990606"/>
            <a:ext cx="72638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 smtClean="0"/>
              <a:t>Hospodaření KSÚSV 2023 až 2025</a:t>
            </a:r>
            <a:endParaRPr lang="cs-CZ" sz="27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83583" y="1869181"/>
            <a:ext cx="726383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Loňský </a:t>
            </a:r>
            <a:r>
              <a:rPr lang="cs-CZ" sz="2000" b="1" dirty="0"/>
              <a:t>rok </a:t>
            </a:r>
            <a:r>
              <a:rPr lang="cs-CZ" sz="2000" dirty="0"/>
              <a:t>považuji z pohledu KSÚSV </a:t>
            </a:r>
            <a:r>
              <a:rPr lang="cs-CZ" sz="2000" b="1" dirty="0" smtClean="0"/>
              <a:t>za </a:t>
            </a:r>
            <a:r>
              <a:rPr lang="cs-CZ" sz="2000" b="1" dirty="0"/>
              <a:t>velmi </a:t>
            </a:r>
            <a:r>
              <a:rPr lang="cs-CZ" sz="2000" b="1" dirty="0" smtClean="0"/>
              <a:t>zlomový a zdařilý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Poděkování patří: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Zřizovateli</a:t>
            </a:r>
            <a:r>
              <a:rPr lang="cs-CZ" sz="2000" dirty="0" smtClean="0"/>
              <a:t>, gesčním </a:t>
            </a:r>
            <a:r>
              <a:rPr lang="cs-CZ" sz="2000" b="1" dirty="0" smtClean="0"/>
              <a:t>náměstkům</a:t>
            </a:r>
            <a:r>
              <a:rPr lang="cs-CZ" sz="2000" dirty="0" smtClean="0"/>
              <a:t>, zřizovatelskému </a:t>
            </a:r>
            <a:r>
              <a:rPr lang="cs-CZ" sz="2000" b="1" dirty="0" smtClean="0"/>
              <a:t>odboru </a:t>
            </a:r>
            <a:r>
              <a:rPr lang="cs-CZ" sz="2000" dirty="0" smtClean="0"/>
              <a:t>a </a:t>
            </a:r>
            <a:r>
              <a:rPr lang="cs-CZ" sz="2000" dirty="0" smtClean="0"/>
              <a:t>našim </a:t>
            </a:r>
            <a:r>
              <a:rPr lang="cs-CZ" sz="2000" b="1" dirty="0" smtClean="0"/>
              <a:t>zaměstnancům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SFDI </a:t>
            </a:r>
            <a:r>
              <a:rPr lang="cs-CZ" sz="2000" dirty="0" smtClean="0"/>
              <a:t>– každoroční dotace, </a:t>
            </a:r>
            <a:r>
              <a:rPr lang="cs-CZ" sz="2000" b="1" dirty="0" smtClean="0"/>
              <a:t>loni </a:t>
            </a:r>
            <a:r>
              <a:rPr lang="cs-CZ" sz="2000" b="1" dirty="0"/>
              <a:t>368 mil. Kč</a:t>
            </a:r>
            <a:r>
              <a:rPr lang="cs-CZ" sz="2000" dirty="0"/>
              <a:t>, letos </a:t>
            </a:r>
            <a:r>
              <a:rPr lang="cs-CZ" sz="2000" b="1" dirty="0"/>
              <a:t>178 mil. Kč</a:t>
            </a:r>
            <a:endParaRPr lang="cs-CZ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ŘSD - </a:t>
            </a:r>
            <a:r>
              <a:rPr lang="cs-CZ" sz="2000" dirty="0" smtClean="0"/>
              <a:t>po </a:t>
            </a:r>
            <a:r>
              <a:rPr lang="cs-CZ" sz="2000" dirty="0" smtClean="0"/>
              <a:t>modernizaci D1 a opravám návozových </a:t>
            </a:r>
            <a:r>
              <a:rPr lang="cs-CZ" sz="2000" dirty="0" smtClean="0"/>
              <a:t>tras, </a:t>
            </a:r>
            <a:r>
              <a:rPr lang="cs-CZ" sz="2000" b="1" dirty="0" smtClean="0"/>
              <a:t>133 mil. Kč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SŽ</a:t>
            </a:r>
            <a:r>
              <a:rPr lang="cs-CZ" sz="2000" dirty="0" smtClean="0"/>
              <a:t> –</a:t>
            </a:r>
            <a:r>
              <a:rPr lang="cs-CZ" sz="2000" b="1" dirty="0" smtClean="0"/>
              <a:t> </a:t>
            </a:r>
            <a:r>
              <a:rPr lang="cs-CZ" sz="2000" dirty="0" smtClean="0"/>
              <a:t>letos opravy návozových tras, koridor Vlkov – Křižanov, </a:t>
            </a:r>
            <a:r>
              <a:rPr lang="cs-CZ" sz="2000" b="1" dirty="0" smtClean="0"/>
              <a:t>20 mil. Kč </a:t>
            </a:r>
            <a:r>
              <a:rPr lang="cs-CZ" sz="2000" dirty="0" smtClean="0"/>
              <a:t>na 3 opravy silnic kolem lomu </a:t>
            </a:r>
            <a:r>
              <a:rPr lang="cs-CZ" sz="2000" dirty="0" err="1" smtClean="0"/>
              <a:t>Očřechov</a:t>
            </a:r>
            <a:endParaRPr lang="cs-CZ" sz="2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96" y="3487137"/>
            <a:ext cx="2933906" cy="205373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74" y="1598873"/>
            <a:ext cx="2167950" cy="12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3290" y="1001953"/>
            <a:ext cx="603002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2700" b="1" dirty="0" smtClean="0">
                <a:ea typeface="+mj-ea"/>
                <a:cs typeface="+mj-cs"/>
              </a:rPr>
              <a:t>Hospodaření </a:t>
            </a:r>
            <a:r>
              <a:rPr lang="cs-CZ" altLang="cs-CZ" sz="2700" b="1" dirty="0" smtClean="0">
                <a:ea typeface="+mj-ea"/>
                <a:cs typeface="+mj-cs"/>
              </a:rPr>
              <a:t>rok </a:t>
            </a:r>
            <a:r>
              <a:rPr lang="cs-CZ" altLang="cs-CZ" sz="2700" b="1" dirty="0">
                <a:ea typeface="+mj-ea"/>
                <a:cs typeface="+mj-cs"/>
              </a:rPr>
              <a:t>2024</a:t>
            </a:r>
            <a:r>
              <a:rPr lang="cs-CZ" altLang="cs-CZ" sz="2700" b="1" dirty="0" smtClean="0">
                <a:ea typeface="+mj-ea"/>
                <a:cs typeface="+mj-cs"/>
              </a:rPr>
              <a:t>:</a:t>
            </a:r>
          </a:p>
          <a:p>
            <a:pPr algn="just"/>
            <a:endParaRPr lang="cs-CZ" altLang="cs-CZ" sz="1000" b="1" dirty="0" smtClean="0"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360000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93290" y="1663673"/>
            <a:ext cx="3764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 třech letech bylo hospodaření společnosti </a:t>
            </a:r>
            <a:r>
              <a:rPr lang="cs-CZ" sz="1600" dirty="0"/>
              <a:t>s kladným hospodářským výsledkem </a:t>
            </a:r>
            <a:r>
              <a:rPr lang="cs-CZ" sz="1600" b="1" dirty="0"/>
              <a:t>ve výši </a:t>
            </a:r>
            <a:r>
              <a:rPr lang="cs-CZ" sz="1600" b="1" dirty="0" smtClean="0"/>
              <a:t>59 mil</a:t>
            </a:r>
            <a:r>
              <a:rPr lang="cs-CZ" sz="1600" b="1" dirty="0"/>
              <a:t>. </a:t>
            </a:r>
            <a:r>
              <a:rPr lang="cs-CZ" sz="1600" b="1" dirty="0" smtClean="0"/>
              <a:t>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Náklady 	1 </a:t>
            </a:r>
            <a:r>
              <a:rPr lang="cs-CZ" sz="1600" dirty="0"/>
              <a:t>808 mil. </a:t>
            </a:r>
            <a:r>
              <a:rPr lang="cs-CZ" sz="1600" dirty="0" smtClean="0"/>
              <a:t>Kč</a:t>
            </a:r>
          </a:p>
          <a:p>
            <a:r>
              <a:rPr lang="cs-CZ" sz="1600" dirty="0" smtClean="0"/>
              <a:t>      Výnosy 		</a:t>
            </a:r>
            <a:r>
              <a:rPr lang="cs-CZ" sz="1600" b="1" dirty="0" smtClean="0"/>
              <a:t>1 </a:t>
            </a:r>
            <a:r>
              <a:rPr lang="cs-CZ" sz="1600" b="1" dirty="0"/>
              <a:t>867 mil. </a:t>
            </a:r>
            <a:r>
              <a:rPr lang="cs-CZ" sz="1600" b="1" dirty="0" smtClean="0"/>
              <a:t>Kč</a:t>
            </a:r>
            <a:r>
              <a:rPr lang="cs-CZ" sz="1600" dirty="0" smtClean="0"/>
              <a:t> </a:t>
            </a:r>
          </a:p>
          <a:p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Důvodem </a:t>
            </a:r>
            <a:r>
              <a:rPr lang="cs-CZ" sz="1600" dirty="0" smtClean="0"/>
              <a:t>kladného </a:t>
            </a:r>
            <a:r>
              <a:rPr lang="cs-CZ" sz="1600" dirty="0" err="1" smtClean="0"/>
              <a:t>HV</a:t>
            </a:r>
            <a:r>
              <a:rPr lang="cs-CZ" sz="1600" dirty="0" smtClean="0"/>
              <a:t> organizace bylo </a:t>
            </a:r>
            <a:r>
              <a:rPr lang="cs-CZ" sz="1600" dirty="0"/>
              <a:t>zúčtování </a:t>
            </a:r>
            <a:r>
              <a:rPr lang="cs-CZ" sz="1600" b="1" dirty="0"/>
              <a:t>opravných položek </a:t>
            </a:r>
            <a:r>
              <a:rPr lang="cs-CZ" sz="1600" dirty="0"/>
              <a:t>tvořených za pohledávkou </a:t>
            </a:r>
            <a:r>
              <a:rPr lang="cs-CZ" sz="1600" dirty="0" smtClean="0"/>
              <a:t>z roku 2022 </a:t>
            </a:r>
            <a:r>
              <a:rPr lang="cs-CZ" sz="1600" dirty="0" smtClean="0"/>
              <a:t>za </a:t>
            </a:r>
            <a:r>
              <a:rPr lang="cs-CZ" sz="1600" b="1" dirty="0" smtClean="0"/>
              <a:t>136 </a:t>
            </a:r>
            <a:r>
              <a:rPr lang="cs-CZ" sz="1600" b="1" dirty="0" smtClean="0"/>
              <a:t>mil. Kč</a:t>
            </a:r>
            <a:r>
              <a:rPr lang="cs-CZ" sz="1600" dirty="0" smtClean="0"/>
              <a:t> </a:t>
            </a:r>
            <a:r>
              <a:rPr lang="cs-CZ" sz="1600" b="1" dirty="0" smtClean="0"/>
              <a:t>u </a:t>
            </a:r>
            <a:r>
              <a:rPr lang="cs-CZ" sz="1600" b="1" dirty="0"/>
              <a:t>SBERBANK </a:t>
            </a:r>
            <a:r>
              <a:rPr lang="cs-CZ" sz="1600" b="1" dirty="0" smtClean="0"/>
              <a:t>CZ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Kraji se vrátily</a:t>
            </a:r>
            <a:r>
              <a:rPr lang="cs-CZ" sz="1600" dirty="0" smtClean="0"/>
              <a:t> nemalé prostředky ze </a:t>
            </a:r>
            <a:r>
              <a:rPr lang="cs-CZ" sz="1600" b="1" dirty="0" smtClean="0"/>
              <a:t>strategických rezerv!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125743"/>
              </p:ext>
            </p:extLst>
          </p:nvPr>
        </p:nvGraphicFramePr>
        <p:xfrm>
          <a:off x="4773168" y="1146048"/>
          <a:ext cx="6876288" cy="493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4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955964" y="1588436"/>
            <a:ext cx="4824042" cy="44733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+mn-lt"/>
              </a:rPr>
              <a:t>V </a:t>
            </a:r>
            <a:r>
              <a:rPr lang="cs-CZ" sz="1600" b="1" dirty="0">
                <a:latin typeface="+mn-lt"/>
              </a:rPr>
              <a:t>únoru 2024</a:t>
            </a:r>
            <a:r>
              <a:rPr lang="cs-CZ" sz="1600" dirty="0">
                <a:latin typeface="+mn-lt"/>
              </a:rPr>
              <a:t> </a:t>
            </a:r>
            <a:r>
              <a:rPr lang="cs-CZ" sz="1600" b="1" dirty="0">
                <a:latin typeface="+mn-lt"/>
              </a:rPr>
              <a:t>RK</a:t>
            </a:r>
            <a:r>
              <a:rPr lang="cs-CZ" sz="1600" dirty="0">
                <a:latin typeface="+mn-lt"/>
              </a:rPr>
              <a:t> odsouhlasila střednědobý a finanční plán </a:t>
            </a:r>
            <a:r>
              <a:rPr lang="cs-CZ" sz="1600" b="1" dirty="0">
                <a:latin typeface="+mn-lt"/>
              </a:rPr>
              <a:t>na tři </a:t>
            </a:r>
            <a:r>
              <a:rPr lang="cs-CZ" sz="1600" b="1" dirty="0" smtClean="0">
                <a:latin typeface="+mn-lt"/>
              </a:rPr>
              <a:t>roky</a:t>
            </a:r>
            <a:endParaRPr lang="cs-CZ" sz="16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9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n-lt"/>
              </a:rPr>
              <a:t>Máme k</a:t>
            </a:r>
            <a:r>
              <a:rPr lang="cs-CZ" sz="1600" dirty="0">
                <a:latin typeface="+mn-lt"/>
              </a:rPr>
              <a:t> dispozici více peněz na </a:t>
            </a:r>
            <a:r>
              <a:rPr lang="cs-CZ" sz="1600" b="1" dirty="0">
                <a:latin typeface="+mn-lt"/>
              </a:rPr>
              <a:t>investice a opravy silnic a mostů </a:t>
            </a:r>
            <a:r>
              <a:rPr lang="cs-CZ" sz="1600" dirty="0">
                <a:latin typeface="+mn-lt"/>
              </a:rPr>
              <a:t>nebo na novou </a:t>
            </a:r>
            <a:r>
              <a:rPr lang="cs-CZ" sz="1600" b="1" dirty="0">
                <a:latin typeface="+mn-lt"/>
              </a:rPr>
              <a:t>strojní </a:t>
            </a:r>
            <a:r>
              <a:rPr lang="cs-CZ" sz="1600" b="1" dirty="0" smtClean="0">
                <a:latin typeface="+mn-lt"/>
              </a:rPr>
              <a:t>techniku a stavební investice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000" b="1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n-lt"/>
              </a:rPr>
              <a:t>Ve</a:t>
            </a:r>
            <a:r>
              <a:rPr lang="cs-CZ" sz="1600" dirty="0">
                <a:latin typeface="+mn-lt"/>
              </a:rPr>
              <a:t> </a:t>
            </a:r>
            <a:r>
              <a:rPr lang="cs-CZ" sz="1600" dirty="0" smtClean="0">
                <a:latin typeface="+mn-lt"/>
              </a:rPr>
              <a:t>střednědobém </a:t>
            </a:r>
            <a:r>
              <a:rPr lang="cs-CZ" sz="1600" dirty="0">
                <a:latin typeface="+mn-lt"/>
              </a:rPr>
              <a:t>plánu </a:t>
            </a:r>
            <a:r>
              <a:rPr lang="cs-CZ" sz="1600" b="1" dirty="0">
                <a:latin typeface="+mn-lt"/>
              </a:rPr>
              <a:t>do roku 2028 </a:t>
            </a:r>
            <a:r>
              <a:rPr lang="cs-CZ" sz="1600" dirty="0" smtClean="0">
                <a:latin typeface="+mn-lt"/>
              </a:rPr>
              <a:t>jde navíc</a:t>
            </a:r>
            <a:r>
              <a:rPr lang="cs-CZ" sz="1600" dirty="0">
                <a:latin typeface="+mn-lt"/>
              </a:rPr>
              <a:t> </a:t>
            </a:r>
            <a:r>
              <a:rPr lang="cs-CZ" sz="1600" dirty="0" smtClean="0">
                <a:latin typeface="+mn-lt"/>
              </a:rPr>
              <a:t>o </a:t>
            </a:r>
            <a:r>
              <a:rPr lang="cs-CZ" sz="1600" b="1" dirty="0" smtClean="0">
                <a:latin typeface="+mn-lt"/>
              </a:rPr>
              <a:t>200 </a:t>
            </a:r>
            <a:r>
              <a:rPr lang="cs-CZ" sz="1600" b="1" dirty="0" smtClean="0">
                <a:latin typeface="+mn-lt"/>
              </a:rPr>
              <a:t>mil. </a:t>
            </a:r>
            <a:r>
              <a:rPr lang="cs-CZ" sz="1600" b="1" dirty="0" smtClean="0">
                <a:latin typeface="+mn-lt"/>
              </a:rPr>
              <a:t>Kč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000" b="1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Naším cílem </a:t>
            </a:r>
            <a:r>
              <a:rPr lang="cs-CZ" sz="1600" dirty="0" smtClean="0">
                <a:latin typeface="+mn-lt"/>
              </a:rPr>
              <a:t>je, aby všechny tyto peníze byly opět na </a:t>
            </a:r>
            <a:r>
              <a:rPr lang="cs-CZ" sz="1600" b="1" dirty="0" smtClean="0">
                <a:latin typeface="+mn-lt"/>
              </a:rPr>
              <a:t>krajských </a:t>
            </a:r>
            <a:r>
              <a:rPr lang="cs-CZ" sz="1600" b="1" dirty="0">
                <a:latin typeface="+mn-lt"/>
              </a:rPr>
              <a:t>silnicích </a:t>
            </a:r>
            <a:r>
              <a:rPr lang="cs-CZ" sz="1600" b="1" dirty="0" smtClean="0">
                <a:latin typeface="+mn-lt"/>
              </a:rPr>
              <a:t>vidět</a:t>
            </a:r>
            <a:endParaRPr lang="cs-CZ" sz="1600" b="1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351293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06" y="1588436"/>
            <a:ext cx="6016631" cy="4198271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983584" y="990606"/>
            <a:ext cx="72638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 smtClean="0"/>
              <a:t>Hospodaření KSÚSV 2023 až 2025</a:t>
            </a:r>
            <a:endParaRPr lang="cs-CZ" sz="2700" b="1" dirty="0"/>
          </a:p>
        </p:txBody>
      </p:sp>
    </p:spTree>
    <p:extLst>
      <p:ext uri="{BB962C8B-B14F-4D97-AF65-F5344CB8AC3E}">
        <p14:creationId xmlns:p14="http://schemas.microsoft.com/office/powerpoint/2010/main" val="32848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983584" y="1555838"/>
            <a:ext cx="3588416" cy="3856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Došlo k opravě nebo rekonstrukci </a:t>
            </a:r>
            <a:r>
              <a:rPr lang="cs-CZ" sz="1400" b="1" dirty="0" smtClean="0">
                <a:latin typeface="+mn-lt"/>
              </a:rPr>
              <a:t>37 mostů a 221 km</a:t>
            </a:r>
            <a:r>
              <a:rPr lang="cs-CZ" sz="1400" dirty="0" smtClean="0">
                <a:latin typeface="+mn-lt"/>
              </a:rPr>
              <a:t> silnic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0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Úvěr 130 mil. </a:t>
            </a:r>
            <a:r>
              <a:rPr lang="cs-CZ" sz="1400" b="1" dirty="0" smtClean="0">
                <a:latin typeface="+mn-lt"/>
              </a:rPr>
              <a:t>Kč </a:t>
            </a:r>
            <a:r>
              <a:rPr lang="cs-CZ" sz="1400" dirty="0" smtClean="0">
                <a:latin typeface="+mn-lt"/>
              </a:rPr>
              <a:t> – 5 </a:t>
            </a:r>
            <a:r>
              <a:rPr lang="cs-CZ" sz="1400" dirty="0">
                <a:latin typeface="+mn-lt"/>
              </a:rPr>
              <a:t>Unimogů a 7 sypačů (dodáno v létě 2024</a:t>
            </a:r>
            <a:r>
              <a:rPr lang="cs-CZ" sz="1400" dirty="0" smtClean="0"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9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Zřizovatel </a:t>
            </a:r>
            <a:r>
              <a:rPr lang="cs-CZ" sz="1400" b="1" dirty="0">
                <a:latin typeface="+mn-lt"/>
              </a:rPr>
              <a:t>posílil rozpočet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na </a:t>
            </a:r>
            <a:r>
              <a:rPr lang="cs-CZ" sz="1400" dirty="0">
                <a:latin typeface="+mn-lt"/>
              </a:rPr>
              <a:t>akce </a:t>
            </a:r>
            <a:r>
              <a:rPr lang="cs-CZ" sz="1400" b="1" dirty="0">
                <a:latin typeface="+mn-lt"/>
              </a:rPr>
              <a:t>D1A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o </a:t>
            </a:r>
            <a:r>
              <a:rPr lang="cs-CZ" sz="1400" b="1" dirty="0">
                <a:latin typeface="+mn-lt"/>
              </a:rPr>
              <a:t>348 </a:t>
            </a:r>
            <a:r>
              <a:rPr lang="cs-CZ" sz="1400" b="1" dirty="0" smtClean="0">
                <a:latin typeface="+mn-lt"/>
              </a:rPr>
              <a:t>mil. Kč</a:t>
            </a:r>
            <a:r>
              <a:rPr lang="cs-CZ" sz="1400" dirty="0" smtClean="0">
                <a:latin typeface="+mn-lt"/>
              </a:rPr>
              <a:t> a </a:t>
            </a:r>
            <a:r>
              <a:rPr lang="cs-CZ" sz="1400" b="1" dirty="0">
                <a:latin typeface="+mn-lt"/>
              </a:rPr>
              <a:t>D1B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o </a:t>
            </a:r>
            <a:r>
              <a:rPr lang="cs-CZ" sz="1400" dirty="0">
                <a:latin typeface="+mn-lt"/>
              </a:rPr>
              <a:t>dalších </a:t>
            </a:r>
            <a:r>
              <a:rPr lang="cs-CZ" sz="1400" b="1" dirty="0">
                <a:latin typeface="+mn-lt"/>
              </a:rPr>
              <a:t>20 </a:t>
            </a:r>
            <a:r>
              <a:rPr lang="cs-CZ" sz="1400" b="1" dirty="0" smtClean="0">
                <a:latin typeface="+mn-lt"/>
              </a:rPr>
              <a:t>mil. Kč</a:t>
            </a:r>
            <a:endParaRPr lang="cs-CZ" sz="1400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cs-CZ" sz="9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Celkové </a:t>
            </a:r>
            <a:r>
              <a:rPr lang="cs-CZ" sz="1400" b="1" dirty="0" smtClean="0">
                <a:latin typeface="+mn-lt"/>
              </a:rPr>
              <a:t>rozpočtové </a:t>
            </a:r>
            <a:r>
              <a:rPr lang="cs-CZ" sz="1400" b="1" dirty="0">
                <a:latin typeface="+mn-lt"/>
              </a:rPr>
              <a:t>zabezpečení </a:t>
            </a:r>
            <a:r>
              <a:rPr lang="cs-CZ" sz="1400" b="1" dirty="0" smtClean="0">
                <a:latin typeface="+mn-lt"/>
              </a:rPr>
              <a:t>KSÚSV </a:t>
            </a:r>
            <a:r>
              <a:rPr lang="cs-CZ" sz="1400" dirty="0" smtClean="0">
                <a:latin typeface="+mn-lt"/>
              </a:rPr>
              <a:t>= </a:t>
            </a:r>
            <a:r>
              <a:rPr lang="cs-CZ" sz="1400" b="1" dirty="0" smtClean="0">
                <a:latin typeface="+mn-lt"/>
              </a:rPr>
              <a:t>2,486 mil. Kč</a:t>
            </a:r>
            <a:endParaRPr lang="cs-CZ" sz="14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 smtClean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351293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6165348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04538"/>
              </p:ext>
            </p:extLst>
          </p:nvPr>
        </p:nvGraphicFramePr>
        <p:xfrm>
          <a:off x="4572000" y="1562808"/>
          <a:ext cx="6935369" cy="3291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596">
                  <a:extLst>
                    <a:ext uri="{9D8B030D-6E8A-4147-A177-3AD203B41FA5}">
                      <a16:colId xmlns:a16="http://schemas.microsoft.com/office/drawing/2014/main" val="654096274"/>
                    </a:ext>
                  </a:extLst>
                </a:gridCol>
                <a:gridCol w="1301410">
                  <a:extLst>
                    <a:ext uri="{9D8B030D-6E8A-4147-A177-3AD203B41FA5}">
                      <a16:colId xmlns:a16="http://schemas.microsoft.com/office/drawing/2014/main" val="1929897135"/>
                    </a:ext>
                  </a:extLst>
                </a:gridCol>
                <a:gridCol w="1115363">
                  <a:extLst>
                    <a:ext uri="{9D8B030D-6E8A-4147-A177-3AD203B41FA5}">
                      <a16:colId xmlns:a16="http://schemas.microsoft.com/office/drawing/2014/main" val="3086168758"/>
                    </a:ext>
                  </a:extLst>
                </a:gridCol>
              </a:tblGrid>
              <a:tr h="5485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Finanční prostředky na stavby (v mil. Kč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2024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2025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99299744"/>
                  </a:ext>
                </a:extLst>
              </a:tr>
              <a:tr h="5485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D1A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- opravy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silnic a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mostů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470,7 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818,7 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13875726"/>
                  </a:ext>
                </a:extLst>
              </a:tr>
              <a:tr h="5485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D1B -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investice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 silnic a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mostů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216,0 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235,7 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209747"/>
                  </a:ext>
                </a:extLst>
              </a:tr>
              <a:tr h="5485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SFDI -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silnice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, mosty,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mikrokoberce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372 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192,9 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92765380"/>
                  </a:ext>
                </a:extLst>
              </a:tr>
              <a:tr h="5485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SFDI Dukovany 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51 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99,5 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0818419"/>
                  </a:ext>
                </a:extLst>
              </a:tr>
              <a:tr h="5485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Celkem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1 109,7 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1 346,8 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72954985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983584" y="708457"/>
            <a:ext cx="8066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Loni jsme prostavěli za 1.109,7 </a:t>
            </a:r>
            <a:r>
              <a:rPr lang="cs-CZ" sz="2800" b="1" dirty="0"/>
              <a:t>mil. Kč</a:t>
            </a:r>
          </a:p>
        </p:txBody>
      </p:sp>
      <p:pic>
        <p:nvPicPr>
          <p:cNvPr id="17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59" y="4515148"/>
            <a:ext cx="931817" cy="132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1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351293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983583" y="711245"/>
            <a:ext cx="10028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</a:t>
            </a:r>
            <a:r>
              <a:rPr lang="cs-CZ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orovnání celkové známky silnic v letech 2013 - 2024 za celý Kraj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</a:pPr>
            <a:endParaRPr lang="cs-CZ" sz="2800" b="1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18" y="1493742"/>
            <a:ext cx="2771502" cy="3767367"/>
          </a:xfrm>
          <a:prstGeom prst="rect">
            <a:avLst/>
          </a:prstGeom>
        </p:spPr>
      </p:pic>
      <p:graphicFrame>
        <p:nvGraphicFramePr>
          <p:cNvPr id="21" name="Graf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400889"/>
              </p:ext>
            </p:extLst>
          </p:nvPr>
        </p:nvGraphicFramePr>
        <p:xfrm>
          <a:off x="346936" y="1493743"/>
          <a:ext cx="7734950" cy="473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8" y="4217186"/>
            <a:ext cx="2063931" cy="1250543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8054321" y="5355550"/>
            <a:ext cx="413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Na konci </a:t>
            </a:r>
            <a:r>
              <a:rPr lang="cs-CZ" sz="1600" b="1" dirty="0" smtClean="0"/>
              <a:t>roku 2024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známka 2.88</a:t>
            </a:r>
            <a:r>
              <a:rPr lang="cs-CZ" sz="1600" dirty="0" smtClean="0"/>
              <a:t>, na konci </a:t>
            </a:r>
            <a:r>
              <a:rPr lang="cs-CZ" sz="1600" b="1" dirty="0" smtClean="0"/>
              <a:t>roku 2025</a:t>
            </a:r>
            <a:r>
              <a:rPr lang="cs-CZ" sz="1600" dirty="0" smtClean="0"/>
              <a:t> to bude </a:t>
            </a:r>
            <a:r>
              <a:rPr lang="cs-CZ" sz="1600" b="1" dirty="0" smtClean="0"/>
              <a:t>ještě lepší.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86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351293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983583" y="711245"/>
            <a:ext cx="10028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</a:t>
            </a:r>
            <a:r>
              <a:rPr lang="cs-CZ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orovnání celkové známky </a:t>
            </a:r>
            <a:r>
              <a:rPr lang="cs-CZ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mostů v </a:t>
            </a:r>
            <a:r>
              <a:rPr lang="cs-CZ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letech </a:t>
            </a:r>
            <a:r>
              <a:rPr lang="cs-CZ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2019 </a:t>
            </a:r>
            <a:r>
              <a:rPr lang="cs-CZ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- </a:t>
            </a:r>
            <a:r>
              <a:rPr lang="cs-CZ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2024 celý Kraj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0870"/>
              </p:ext>
            </p:extLst>
          </p:nvPr>
        </p:nvGraphicFramePr>
        <p:xfrm>
          <a:off x="1079998" y="1473093"/>
          <a:ext cx="7299052" cy="4195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112">
                  <a:extLst>
                    <a:ext uri="{9D8B030D-6E8A-4147-A177-3AD203B41FA5}">
                      <a16:colId xmlns:a16="http://schemas.microsoft.com/office/drawing/2014/main" val="1934535037"/>
                    </a:ext>
                  </a:extLst>
                </a:gridCol>
                <a:gridCol w="991490">
                  <a:extLst>
                    <a:ext uri="{9D8B030D-6E8A-4147-A177-3AD203B41FA5}">
                      <a16:colId xmlns:a16="http://schemas.microsoft.com/office/drawing/2014/main" val="834380461"/>
                    </a:ext>
                  </a:extLst>
                </a:gridCol>
                <a:gridCol w="991490">
                  <a:extLst>
                    <a:ext uri="{9D8B030D-6E8A-4147-A177-3AD203B41FA5}">
                      <a16:colId xmlns:a16="http://schemas.microsoft.com/office/drawing/2014/main" val="271202036"/>
                    </a:ext>
                  </a:extLst>
                </a:gridCol>
                <a:gridCol w="991490">
                  <a:extLst>
                    <a:ext uri="{9D8B030D-6E8A-4147-A177-3AD203B41FA5}">
                      <a16:colId xmlns:a16="http://schemas.microsoft.com/office/drawing/2014/main" val="627898211"/>
                    </a:ext>
                  </a:extLst>
                </a:gridCol>
                <a:gridCol w="991490">
                  <a:extLst>
                    <a:ext uri="{9D8B030D-6E8A-4147-A177-3AD203B41FA5}">
                      <a16:colId xmlns:a16="http://schemas.microsoft.com/office/drawing/2014/main" val="3848306280"/>
                    </a:ext>
                  </a:extLst>
                </a:gridCol>
                <a:gridCol w="991490">
                  <a:extLst>
                    <a:ext uri="{9D8B030D-6E8A-4147-A177-3AD203B41FA5}">
                      <a16:colId xmlns:a16="http://schemas.microsoft.com/office/drawing/2014/main" val="668820270"/>
                    </a:ext>
                  </a:extLst>
                </a:gridCol>
                <a:gridCol w="991490">
                  <a:extLst>
                    <a:ext uri="{9D8B030D-6E8A-4147-A177-3AD203B41FA5}">
                      <a16:colId xmlns:a16="http://schemas.microsoft.com/office/drawing/2014/main" val="3525744932"/>
                    </a:ext>
                  </a:extLst>
                </a:gridCol>
              </a:tblGrid>
              <a:tr h="39781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Celkový stav mostů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86342"/>
                  </a:ext>
                </a:extLst>
              </a:tr>
              <a:tr h="8860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Stav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31.12</a:t>
                      </a:r>
                      <a:r>
                        <a:rPr lang="cs-CZ" sz="1600" u="none" strike="noStrike" dirty="0">
                          <a:effectLst/>
                        </a:rPr>
                        <a:t>. 2019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31.12</a:t>
                      </a:r>
                      <a:r>
                        <a:rPr lang="cs-CZ" sz="1600" u="none" strike="noStrike" dirty="0">
                          <a:effectLst/>
                        </a:rPr>
                        <a:t>. 2020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31.12</a:t>
                      </a:r>
                      <a:r>
                        <a:rPr lang="cs-CZ" sz="1600" u="none" strike="noStrike" dirty="0">
                          <a:effectLst/>
                        </a:rPr>
                        <a:t>. 2021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31.12</a:t>
                      </a:r>
                      <a:r>
                        <a:rPr lang="cs-CZ" sz="1600" u="none" strike="noStrike" dirty="0">
                          <a:effectLst/>
                        </a:rPr>
                        <a:t>. 2022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31.12</a:t>
                      </a:r>
                      <a:r>
                        <a:rPr lang="cs-CZ" sz="1600" u="none" strike="noStrike" dirty="0">
                          <a:effectLst/>
                        </a:rPr>
                        <a:t>. 2023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31.12</a:t>
                      </a:r>
                      <a:r>
                        <a:rPr lang="cs-CZ" sz="1600" u="none" strike="noStrike" dirty="0">
                          <a:effectLst/>
                        </a:rPr>
                        <a:t>. 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6466764"/>
                  </a:ext>
                </a:extLst>
              </a:tr>
              <a:tr h="3616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155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157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171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191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1321218"/>
                  </a:ext>
                </a:extLst>
              </a:tr>
              <a:tr h="3616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107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3625162"/>
                  </a:ext>
                </a:extLst>
              </a:tr>
              <a:tr h="3616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III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156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151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151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151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153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153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1779504"/>
                  </a:ext>
                </a:extLst>
              </a:tr>
              <a:tr h="3616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IV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306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307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303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294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284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261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7624193"/>
                  </a:ext>
                </a:extLst>
              </a:tr>
              <a:tr h="3616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118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105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5621538"/>
                  </a:ext>
                </a:extLst>
              </a:tr>
              <a:tr h="3616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0471409"/>
                  </a:ext>
                </a:extLst>
              </a:tr>
              <a:tr h="3616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VII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533256"/>
                  </a:ext>
                </a:extLst>
              </a:tr>
              <a:tr h="3797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 smtClean="0"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870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877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875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879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879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876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762029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739051" y="1473093"/>
            <a:ext cx="2855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ilustraci bylo v roce </a:t>
            </a:r>
            <a:r>
              <a:rPr lang="cs-CZ" b="1" dirty="0"/>
              <a:t>2015</a:t>
            </a:r>
            <a:r>
              <a:rPr lang="cs-CZ" dirty="0"/>
              <a:t> ve stavu </a:t>
            </a:r>
            <a:r>
              <a:rPr lang="cs-CZ" b="1" dirty="0"/>
              <a:t>1 až 3 </a:t>
            </a:r>
            <a:r>
              <a:rPr lang="cs-CZ" dirty="0"/>
              <a:t>ze sedmistupňové škály </a:t>
            </a:r>
            <a:r>
              <a:rPr lang="cs-CZ" b="1" dirty="0"/>
              <a:t>349 mostů </a:t>
            </a:r>
            <a:r>
              <a:rPr lang="cs-CZ" dirty="0"/>
              <a:t>z celkových cca </a:t>
            </a:r>
            <a:r>
              <a:rPr lang="cs-CZ" dirty="0" smtClean="0"/>
              <a:t>870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</a:t>
            </a:r>
            <a:r>
              <a:rPr lang="cs-CZ" dirty="0"/>
              <a:t> roce </a:t>
            </a:r>
            <a:r>
              <a:rPr lang="cs-CZ" b="1" dirty="0"/>
              <a:t>2024</a:t>
            </a:r>
            <a:r>
              <a:rPr lang="cs-CZ" dirty="0"/>
              <a:t> jich bylo už </a:t>
            </a:r>
            <a:r>
              <a:rPr lang="cs-CZ" b="1" dirty="0"/>
              <a:t>497</a:t>
            </a:r>
            <a:r>
              <a:rPr lang="cs-CZ" dirty="0"/>
              <a:t>, tedy o </a:t>
            </a:r>
            <a:r>
              <a:rPr lang="cs-CZ" b="1" dirty="0"/>
              <a:t>148 mostů </a:t>
            </a:r>
            <a:r>
              <a:rPr lang="cs-CZ" b="1" dirty="0" smtClean="0"/>
              <a:t>více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Intenzivně </a:t>
            </a:r>
            <a:r>
              <a:rPr lang="cs-CZ" dirty="0"/>
              <a:t>pracuje na přípravě všech staveb, v živém procesu je nyní příprava </a:t>
            </a:r>
            <a:r>
              <a:rPr lang="cs-CZ" b="1" dirty="0"/>
              <a:t>více než 80 </a:t>
            </a:r>
            <a:r>
              <a:rPr lang="cs-CZ" b="1" dirty="0" smtClean="0"/>
              <a:t>projektů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214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351293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983583" y="711245"/>
            <a:ext cx="103941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</a:t>
            </a:r>
            <a:r>
              <a:rPr lang="cs-CZ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orovnání celkové známky </a:t>
            </a:r>
            <a:r>
              <a:rPr lang="cs-CZ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mostů v </a:t>
            </a:r>
            <a:r>
              <a:rPr lang="cs-CZ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letech </a:t>
            </a:r>
            <a:r>
              <a:rPr lang="cs-CZ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 </a:t>
            </a:r>
            <a:r>
              <a:rPr lang="cs-CZ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- 2024 za celý </a:t>
            </a:r>
            <a:r>
              <a:rPr lang="cs-CZ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Kraj</a:t>
            </a:r>
            <a:endParaRPr lang="cs-CZ" sz="2800" b="1" dirty="0"/>
          </a:p>
        </p:txBody>
      </p: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772548"/>
              </p:ext>
            </p:extLst>
          </p:nvPr>
        </p:nvGraphicFramePr>
        <p:xfrm>
          <a:off x="540000" y="1383097"/>
          <a:ext cx="7023394" cy="46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808210"/>
            <a:ext cx="4200113" cy="29715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43394" y="5204903"/>
            <a:ext cx="41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 konci </a:t>
            </a:r>
            <a:r>
              <a:rPr lang="cs-CZ" b="1" dirty="0" smtClean="0"/>
              <a:t>roku 2024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známka 2.97</a:t>
            </a:r>
            <a:r>
              <a:rPr lang="cs-CZ" dirty="0" smtClean="0"/>
              <a:t>, za rok</a:t>
            </a:r>
            <a:r>
              <a:rPr lang="cs-CZ" b="1" dirty="0" smtClean="0"/>
              <a:t> 2025</a:t>
            </a:r>
            <a:r>
              <a:rPr lang="cs-CZ" dirty="0" smtClean="0"/>
              <a:t> to bude </a:t>
            </a:r>
            <a:r>
              <a:rPr lang="cs-CZ" b="1" dirty="0" smtClean="0"/>
              <a:t>ještě lepší.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947651" y="1374192"/>
            <a:ext cx="6263046" cy="4673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1600" b="1" dirty="0">
              <a:latin typeface="+mn-lt"/>
            </a:endParaRPr>
          </a:p>
          <a:p>
            <a:pPr lvl="0"/>
            <a:r>
              <a:rPr lang="cs-CZ" sz="1600" b="1" dirty="0" smtClean="0">
                <a:latin typeface="+mn-lt"/>
              </a:rPr>
              <a:t>Významný cíl KSÚSV a kraje, dotace IROP za 40 mil. Kč</a:t>
            </a:r>
            <a:endParaRPr lang="cs-CZ" sz="1600" b="1" dirty="0" smtClean="0">
              <a:latin typeface="+mn-lt"/>
            </a:endParaRPr>
          </a:p>
          <a:p>
            <a:pPr lvl="0"/>
            <a:endParaRPr lang="cs-CZ" sz="1600" b="1" dirty="0">
              <a:latin typeface="+mn-lt"/>
            </a:endParaRPr>
          </a:p>
          <a:p>
            <a:pPr lvl="0"/>
            <a:r>
              <a:rPr lang="cs-CZ" sz="1600" dirty="0">
                <a:latin typeface="+mn-lt"/>
              </a:rPr>
              <a:t>Příprava projektů pro realizaci oprav silnic a mostů je integrována do společného datového prostředí a projektového řízení zřizovatele. </a:t>
            </a:r>
            <a:endParaRPr lang="cs-CZ" sz="1600" dirty="0" smtClean="0">
              <a:latin typeface="+mn-lt"/>
            </a:endParaRPr>
          </a:p>
          <a:p>
            <a:pPr lvl="0"/>
            <a:endParaRPr lang="cs-CZ" sz="1600" dirty="0">
              <a:latin typeface="+mn-lt"/>
            </a:endParaRPr>
          </a:p>
          <a:p>
            <a:pPr lvl="0"/>
            <a:r>
              <a:rPr lang="cs-CZ" sz="1600" b="1" dirty="0" smtClean="0">
                <a:latin typeface="+mn-lt"/>
              </a:rPr>
              <a:t>Standardizace pasportizace </a:t>
            </a:r>
            <a:r>
              <a:rPr lang="cs-CZ" sz="1600" b="1" dirty="0">
                <a:latin typeface="+mn-lt"/>
              </a:rPr>
              <a:t>liniových a bodových staveb.</a:t>
            </a:r>
            <a:r>
              <a:rPr lang="cs-CZ" sz="1600" dirty="0">
                <a:latin typeface="+mn-lt"/>
              </a:rPr>
              <a:t> </a:t>
            </a:r>
            <a:endParaRPr lang="cs-CZ" sz="1600" dirty="0" smtClean="0">
              <a:latin typeface="+mn-lt"/>
            </a:endParaRPr>
          </a:p>
          <a:p>
            <a:pPr lvl="0"/>
            <a:endParaRPr lang="cs-CZ" sz="1600" dirty="0">
              <a:latin typeface="+mn-lt"/>
            </a:endParaRPr>
          </a:p>
          <a:p>
            <a:pPr lvl="0"/>
            <a:r>
              <a:rPr lang="cs-CZ" sz="1600" b="1" dirty="0" smtClean="0">
                <a:latin typeface="+mn-lt"/>
              </a:rPr>
              <a:t>Napřímo </a:t>
            </a:r>
            <a:r>
              <a:rPr lang="cs-CZ" sz="1600" b="1" dirty="0">
                <a:latin typeface="+mn-lt"/>
              </a:rPr>
              <a:t>využívá </a:t>
            </a:r>
            <a:r>
              <a:rPr lang="cs-CZ" sz="1600" b="1" dirty="0" smtClean="0">
                <a:latin typeface="+mn-lt"/>
              </a:rPr>
              <a:t>a požaduje </a:t>
            </a:r>
            <a:r>
              <a:rPr lang="cs-CZ" sz="1600" b="1" dirty="0" smtClean="0">
                <a:latin typeface="+mn-lt"/>
              </a:rPr>
              <a:t>funkcionality:</a:t>
            </a:r>
          </a:p>
          <a:p>
            <a:pPr lvl="0"/>
            <a:endParaRPr lang="cs-CZ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Centrálního </a:t>
            </a:r>
            <a:r>
              <a:rPr lang="cs-CZ" sz="1600" b="1" dirty="0"/>
              <a:t>místa </a:t>
            </a:r>
            <a:r>
              <a:rPr lang="cs-CZ" sz="1600" b="1" dirty="0" smtClean="0"/>
              <a:t>služeb </a:t>
            </a:r>
            <a:r>
              <a:rPr lang="cs-CZ" sz="1600" dirty="0"/>
              <a:t>a využívá platformy služeb na úrovni </a:t>
            </a:r>
            <a:r>
              <a:rPr lang="cs-CZ" sz="1600" dirty="0" smtClean="0"/>
              <a:t>státu</a:t>
            </a:r>
            <a:endParaRPr lang="cs-CZ" sz="1600" dirty="0"/>
          </a:p>
          <a:p>
            <a:pPr lvl="0"/>
            <a:endParaRPr lang="cs-CZ" sz="1600" b="1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n-lt"/>
              </a:rPr>
              <a:t>Propojení a integrace </a:t>
            </a:r>
            <a:r>
              <a:rPr lang="cs-CZ" sz="1600" dirty="0" smtClean="0">
                <a:latin typeface="+mn-lt"/>
              </a:rPr>
              <a:t>společné datové prostředí </a:t>
            </a:r>
            <a:r>
              <a:rPr lang="cs-CZ" sz="1600" b="1" dirty="0" smtClean="0">
                <a:latin typeface="+mn-lt"/>
              </a:rPr>
              <a:t>CDE, DTM, SHV, MIS ŘSD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6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+mn-lt"/>
              </a:rPr>
              <a:t>ERP SOFT-PC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b="1" dirty="0" smtClean="0">
                <a:latin typeface="+mn-lt"/>
              </a:rPr>
              <a:t>a</a:t>
            </a:r>
            <a:r>
              <a:rPr lang="cs-CZ" sz="1600" b="1" dirty="0" smtClean="0">
                <a:latin typeface="+mn-lt"/>
              </a:rPr>
              <a:t>plikace MAJA</a:t>
            </a:r>
            <a:r>
              <a:rPr lang="cs-CZ" sz="1600" b="1" dirty="0" smtClean="0">
                <a:latin typeface="+mn-lt"/>
              </a:rPr>
              <a:t>, EMA+, Twist, </a:t>
            </a:r>
            <a:r>
              <a:rPr lang="cs-CZ" sz="1600" b="1" dirty="0" err="1" smtClean="0">
                <a:latin typeface="+mn-lt"/>
              </a:rPr>
              <a:t>PeP</a:t>
            </a:r>
            <a:endParaRPr lang="cs-CZ" sz="1600" b="1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600" b="1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+mn-lt"/>
              </a:rPr>
              <a:t>Projektové </a:t>
            </a:r>
            <a:r>
              <a:rPr lang="cs-CZ" sz="1600" b="1" dirty="0">
                <a:latin typeface="+mn-lt"/>
              </a:rPr>
              <a:t>řízení KSUSV a zásobník akcí </a:t>
            </a:r>
            <a:r>
              <a:rPr lang="cs-CZ" sz="1600" dirty="0" smtClean="0">
                <a:latin typeface="+mn-lt"/>
              </a:rPr>
              <a:t>pro </a:t>
            </a:r>
            <a:r>
              <a:rPr lang="cs-CZ" sz="1600" dirty="0">
                <a:latin typeface="+mn-lt"/>
              </a:rPr>
              <a:t>potřebu přímé tvorby podkladů k rozhodování a </a:t>
            </a:r>
            <a:r>
              <a:rPr lang="cs-CZ" sz="1600" dirty="0" smtClean="0">
                <a:latin typeface="+mn-lt"/>
              </a:rPr>
              <a:t>plánování</a:t>
            </a:r>
            <a:endParaRPr lang="cs-CZ" sz="1600" dirty="0" smtClean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60000" y="0"/>
            <a:ext cx="360000" cy="6138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360000" cy="6138000"/>
          </a:xfrm>
          <a:prstGeom prst="rect">
            <a:avLst/>
          </a:prstGeom>
          <a:solidFill>
            <a:srgbClr val="29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351293"/>
            <a:ext cx="12192000" cy="360000"/>
          </a:xfrm>
          <a:prstGeom prst="rect">
            <a:avLst/>
          </a:prstGeom>
          <a:solidFill>
            <a:srgbClr val="68B43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07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228000"/>
            <a:ext cx="2796700" cy="54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47651" y="839681"/>
            <a:ext cx="975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INFRAFIM - Information </a:t>
            </a:r>
            <a:r>
              <a:rPr lang="cs-CZ" sz="2400" b="1" dirty="0" err="1"/>
              <a:t>facility</a:t>
            </a:r>
            <a:r>
              <a:rPr lang="cs-CZ" sz="2400" b="1" dirty="0"/>
              <a:t> management (Správa informačních zařízení)</a:t>
            </a:r>
            <a:endParaRPr lang="cs-CZ" sz="2400" b="1" cap="all" dirty="0"/>
          </a:p>
        </p:txBody>
      </p:sp>
      <p:pic>
        <p:nvPicPr>
          <p:cNvPr id="17" name="Obrázek 6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82" y="1940999"/>
            <a:ext cx="3888052" cy="264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7712476" y="4810931"/>
            <a:ext cx="3956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B</a:t>
            </a:r>
            <a:r>
              <a:rPr lang="cs-CZ" sz="1400" dirty="0" smtClean="0"/>
              <a:t>lokové </a:t>
            </a:r>
            <a:r>
              <a:rPr lang="cs-CZ" sz="1400" dirty="0"/>
              <a:t>schéma </a:t>
            </a:r>
            <a:r>
              <a:rPr lang="cs-CZ" sz="1400" dirty="0" smtClean="0"/>
              <a:t>v</a:t>
            </a:r>
            <a:r>
              <a:rPr lang="cs-CZ" sz="1400" dirty="0"/>
              <a:t> </a:t>
            </a:r>
            <a:r>
              <a:rPr lang="cs-CZ" sz="1400" dirty="0" err="1"/>
              <a:t>Archimate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991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Širokoúhlá obrazovka</PresentationFormat>
  <Paragraphs>227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Arial CE</vt:lpstr>
      <vt:lpstr>Calibri</vt:lpstr>
      <vt:lpstr>Calibri Light</vt:lpstr>
      <vt:lpstr>Symbol</vt:lpstr>
      <vt:lpstr>Times New Roman</vt:lpstr>
      <vt:lpstr>Motiv Office</vt:lpstr>
      <vt:lpstr>Krajská správa a údržby silnic Vysočiny, příspěvková organizace    Vítejte na Vysočině!    Ing. Radovan Necid   Milovy, 29. dubna 2025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Smlouva s ŘSD</vt:lpstr>
      <vt:lpstr>Prezentace aplikace PowerPoint</vt:lpstr>
      <vt:lpstr> Úpravy dopravní infrastury s výstavbou jaderného zdroje v EDU</vt:lpstr>
      <vt:lpstr> Trasy nadměrných těžkých komponent pro EDU </vt:lpstr>
      <vt:lpstr> Trasy komodit a personálu pro Dukovany</vt:lpstr>
      <vt:lpstr>Děkuji Vám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2020-02-13T07:29:35Z</dcterms:created>
  <dcterms:modified xsi:type="dcterms:W3CDTF">2025-04-29T07:07:23Z</dcterms:modified>
</cp:coreProperties>
</file>